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1" r:id="rId5"/>
    <p:sldId id="260" r:id="rId6"/>
    <p:sldId id="277" r:id="rId7"/>
    <p:sldId id="278" r:id="rId8"/>
    <p:sldId id="281" r:id="rId9"/>
    <p:sldId id="279" r:id="rId10"/>
    <p:sldId id="292" r:id="rId11"/>
    <p:sldId id="280" r:id="rId12"/>
    <p:sldId id="282" r:id="rId13"/>
    <p:sldId id="283" r:id="rId14"/>
    <p:sldId id="284" r:id="rId15"/>
    <p:sldId id="286" r:id="rId16"/>
    <p:sldId id="291" r:id="rId17"/>
    <p:sldId id="288" r:id="rId18"/>
    <p:sldId id="289" r:id="rId19"/>
    <p:sldId id="285" r:id="rId20"/>
    <p:sldId id="268" r:id="rId21"/>
    <p:sldId id="290" r:id="rId22"/>
    <p:sldId id="271" r:id="rId23"/>
    <p:sldId id="275" r:id="rId24"/>
    <p:sldId id="274" r:id="rId25"/>
    <p:sldId id="272" r:id="rId26"/>
    <p:sldId id="287" r:id="rId2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B3F"/>
    <a:srgbClr val="008000"/>
    <a:srgbClr val="008080"/>
    <a:srgbClr val="99CC00"/>
    <a:srgbClr val="339933"/>
    <a:srgbClr val="00CC99"/>
    <a:srgbClr val="FF9999"/>
    <a:srgbClr val="A0AD3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0" autoAdjust="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ja-JP" sz="3200" dirty="0"/>
              <a:t>過疎自治体数</a:t>
            </a:r>
          </a:p>
        </c:rich>
      </c:tx>
      <c:layout>
        <c:manualLayout>
          <c:xMode val="edge"/>
          <c:yMode val="edge"/>
          <c:x val="0.34893772535308021"/>
          <c:y val="1.78904148697991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670277568372022E-2"/>
          <c:y val="0.15362654205045753"/>
          <c:w val="0.8937755761837507"/>
          <c:h val="0.72852046738591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過疎自治体数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 sz="2800"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776</c:v>
                </c:pt>
                <c:pt idx="1">
                  <c:v>797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093248"/>
        <c:axId val="89096192"/>
      </c:barChart>
      <c:catAx>
        <c:axId val="8909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2400"/>
            </a:pPr>
            <a:endParaRPr lang="ja-JP"/>
          </a:p>
        </c:txPr>
        <c:crossAx val="89096192"/>
        <c:crosses val="autoZero"/>
        <c:auto val="1"/>
        <c:lblAlgn val="ctr"/>
        <c:lblOffset val="100"/>
        <c:noMultiLvlLbl val="0"/>
      </c:catAx>
      <c:valAx>
        <c:axId val="89096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2000"/>
            </a:pPr>
            <a:endParaRPr lang="ja-JP"/>
          </a:p>
        </c:txPr>
        <c:crossAx val="8909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33EA0-50FC-4A53-8422-FA47244E40D2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kumimoji="1" lang="ja-JP" altLang="en-US"/>
        </a:p>
      </dgm:t>
    </dgm:pt>
    <dgm:pt modelId="{EFA9DE95-B19F-4FAE-A60C-51E538A46ADC}">
      <dgm:prSet phldrT="[テキスト]"/>
      <dgm:spPr/>
      <dgm:t>
        <a:bodyPr/>
        <a:lstStyle/>
        <a:p>
          <a:r>
            <a:rPr kumimoji="1" lang="ja-JP" altLang="en-US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実践的な実験</a:t>
          </a:r>
          <a:endParaRPr kumimoji="1" lang="ja-JP" altLang="en-US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E3A3A003-C6C4-4EDA-A821-D88822F87660}" type="parTrans" cxnId="{FDA43816-B3B1-4057-A9A0-5CA9E56FECA2}">
      <dgm:prSet/>
      <dgm:spPr/>
      <dgm:t>
        <a:bodyPr/>
        <a:lstStyle/>
        <a:p>
          <a:endParaRPr kumimoji="1" lang="ja-JP" altLang="en-US"/>
        </a:p>
      </dgm:t>
    </dgm:pt>
    <dgm:pt modelId="{2543C4F7-2110-49F8-95B9-1ADD4A6D2F9E}" type="sibTrans" cxnId="{FDA43816-B3B1-4057-A9A0-5CA9E56FECA2}">
      <dgm:prSet/>
      <dgm:spPr/>
      <dgm:t>
        <a:bodyPr/>
        <a:lstStyle/>
        <a:p>
          <a:endParaRPr kumimoji="1" lang="ja-JP" altLang="en-US"/>
        </a:p>
      </dgm:t>
    </dgm:pt>
    <dgm:pt modelId="{5C6B7260-7420-4BA4-9D02-6572F5FAF29B}">
      <dgm:prSet phldrT="[テキスト]"/>
      <dgm:spPr/>
      <dgm:t>
        <a:bodyPr/>
        <a:lstStyle/>
        <a:p>
          <a:r>
            <a:rPr kumimoji="1" lang="ja-JP" altLang="en-US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実習先が増える</a:t>
          </a:r>
          <a:endParaRPr kumimoji="1" lang="ja-JP" altLang="en-US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B742E27B-A6E3-4CF4-8D1F-F9E28AA3687B}" type="parTrans" cxnId="{44082E27-78AE-4FAB-B6A9-8753508B1E65}">
      <dgm:prSet/>
      <dgm:spPr/>
      <dgm:t>
        <a:bodyPr/>
        <a:lstStyle/>
        <a:p>
          <a:endParaRPr kumimoji="1" lang="ja-JP" altLang="en-US"/>
        </a:p>
      </dgm:t>
    </dgm:pt>
    <dgm:pt modelId="{4A23ED19-9302-45A1-9418-E35C0B3D4892}" type="sibTrans" cxnId="{44082E27-78AE-4FAB-B6A9-8753508B1E65}">
      <dgm:prSet/>
      <dgm:spPr/>
      <dgm:t>
        <a:bodyPr/>
        <a:lstStyle/>
        <a:p>
          <a:endParaRPr kumimoji="1" lang="ja-JP" altLang="en-US"/>
        </a:p>
      </dgm:t>
    </dgm:pt>
    <dgm:pt modelId="{AE427143-5EC3-4C57-8B10-F21D31132ABB}">
      <dgm:prSet phldrT="[テキスト]"/>
      <dgm:spPr/>
      <dgm:t>
        <a:bodyPr/>
        <a:lstStyle/>
        <a:p>
          <a:r>
            <a:rPr kumimoji="1" lang="ja-JP" altLang="en-US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実習の幅が広がる</a:t>
          </a:r>
          <a:endParaRPr kumimoji="1" lang="ja-JP" altLang="en-US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13537E99-6785-4470-B6A1-E90F0762AAFC}" type="parTrans" cxnId="{6E3CCD48-0F6D-44DA-90CC-1B552CD26B52}">
      <dgm:prSet/>
      <dgm:spPr/>
      <dgm:t>
        <a:bodyPr/>
        <a:lstStyle/>
        <a:p>
          <a:endParaRPr kumimoji="1" lang="ja-JP" altLang="en-US"/>
        </a:p>
      </dgm:t>
    </dgm:pt>
    <dgm:pt modelId="{C622FA72-8C53-423C-8CE8-65507AF0846B}" type="sibTrans" cxnId="{6E3CCD48-0F6D-44DA-90CC-1B552CD26B52}">
      <dgm:prSet/>
      <dgm:spPr/>
      <dgm:t>
        <a:bodyPr/>
        <a:lstStyle/>
        <a:p>
          <a:endParaRPr kumimoji="1" lang="ja-JP" altLang="en-US"/>
        </a:p>
      </dgm:t>
    </dgm:pt>
    <dgm:pt modelId="{4C6CEEDA-9687-480D-8C84-6BF9A918F5D0}">
      <dgm:prSet phldrT="[テキスト]"/>
      <dgm:spPr/>
      <dgm:t>
        <a:bodyPr/>
        <a:lstStyle/>
        <a:p>
          <a:r>
            <a:rPr kumimoji="1" lang="ja-JP" altLang="en-US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村の活性化に貢献</a:t>
          </a:r>
          <a:endParaRPr kumimoji="1" lang="ja-JP" altLang="en-US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05BE5BDB-E2B0-4EBC-8159-B0E785308278}" type="parTrans" cxnId="{D3EC2634-59EB-4E93-925D-23BEC2DD5C01}">
      <dgm:prSet/>
      <dgm:spPr/>
      <dgm:t>
        <a:bodyPr/>
        <a:lstStyle/>
        <a:p>
          <a:endParaRPr kumimoji="1" lang="ja-JP" altLang="en-US"/>
        </a:p>
      </dgm:t>
    </dgm:pt>
    <dgm:pt modelId="{46874739-102A-4121-9462-F6720FE0EF89}" type="sibTrans" cxnId="{D3EC2634-59EB-4E93-925D-23BEC2DD5C01}">
      <dgm:prSet/>
      <dgm:spPr/>
      <dgm:t>
        <a:bodyPr/>
        <a:lstStyle/>
        <a:p>
          <a:endParaRPr kumimoji="1" lang="ja-JP" altLang="en-US"/>
        </a:p>
      </dgm:t>
    </dgm:pt>
    <dgm:pt modelId="{D18F4A8C-ECD4-4229-A306-95B63AA2EA03}" type="pres">
      <dgm:prSet presAssocID="{F3A33EA0-50FC-4A53-8422-FA47244E40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E08B6AF-C219-46E8-8A12-3DB039AEFDFD}" type="pres">
      <dgm:prSet presAssocID="{EFA9DE95-B19F-4FAE-A60C-51E538A46AD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34E7ACF-6EF6-45E3-BB18-EAD98FA19AB1}" type="pres">
      <dgm:prSet presAssocID="{2543C4F7-2110-49F8-95B9-1ADD4A6D2F9E}" presName="sibTrans" presStyleCnt="0"/>
      <dgm:spPr/>
    </dgm:pt>
    <dgm:pt modelId="{9136114D-F216-4D17-9A58-21DD888582B8}" type="pres">
      <dgm:prSet presAssocID="{5C6B7260-7420-4BA4-9D02-6572F5FAF29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3661022-6F0E-4E4B-92AD-1A7564B08131}" type="pres">
      <dgm:prSet presAssocID="{4A23ED19-9302-45A1-9418-E35C0B3D4892}" presName="sibTrans" presStyleCnt="0"/>
      <dgm:spPr/>
    </dgm:pt>
    <dgm:pt modelId="{4374BC62-57FB-4B9F-B7FE-97490D4A4627}" type="pres">
      <dgm:prSet presAssocID="{AE427143-5EC3-4C57-8B10-F21D31132ABB}" presName="node" presStyleLbl="node1" presStyleIdx="2" presStyleCnt="4" custLinFactNeighborX="-926" custLinFactNeighborY="-3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E89F037-0C77-4C48-B43B-14002C638326}" type="pres">
      <dgm:prSet presAssocID="{C622FA72-8C53-423C-8CE8-65507AF0846B}" presName="sibTrans" presStyleCnt="0"/>
      <dgm:spPr/>
    </dgm:pt>
    <dgm:pt modelId="{AB2F8343-9AA5-4A7B-B25C-333E892E9958}" type="pres">
      <dgm:prSet presAssocID="{4C6CEEDA-9687-480D-8C84-6BF9A918F5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A43816-B3B1-4057-A9A0-5CA9E56FECA2}" srcId="{F3A33EA0-50FC-4A53-8422-FA47244E40D2}" destId="{EFA9DE95-B19F-4FAE-A60C-51E538A46ADC}" srcOrd="0" destOrd="0" parTransId="{E3A3A003-C6C4-4EDA-A821-D88822F87660}" sibTransId="{2543C4F7-2110-49F8-95B9-1ADD4A6D2F9E}"/>
    <dgm:cxn modelId="{D3EC2634-59EB-4E93-925D-23BEC2DD5C01}" srcId="{F3A33EA0-50FC-4A53-8422-FA47244E40D2}" destId="{4C6CEEDA-9687-480D-8C84-6BF9A918F5D0}" srcOrd="3" destOrd="0" parTransId="{05BE5BDB-E2B0-4EBC-8159-B0E785308278}" sibTransId="{46874739-102A-4121-9462-F6720FE0EF89}"/>
    <dgm:cxn modelId="{6E3CCD48-0F6D-44DA-90CC-1B552CD26B52}" srcId="{F3A33EA0-50FC-4A53-8422-FA47244E40D2}" destId="{AE427143-5EC3-4C57-8B10-F21D31132ABB}" srcOrd="2" destOrd="0" parTransId="{13537E99-6785-4470-B6A1-E90F0762AAFC}" sibTransId="{C622FA72-8C53-423C-8CE8-65507AF0846B}"/>
    <dgm:cxn modelId="{BC7BF407-CC04-4F29-8FC1-BA76C69211F3}" type="presOf" srcId="{5C6B7260-7420-4BA4-9D02-6572F5FAF29B}" destId="{9136114D-F216-4D17-9A58-21DD888582B8}" srcOrd="0" destOrd="0" presId="urn:microsoft.com/office/officeart/2005/8/layout/default"/>
    <dgm:cxn modelId="{08104B79-32E6-471F-A978-9D6506729BA3}" type="presOf" srcId="{4C6CEEDA-9687-480D-8C84-6BF9A918F5D0}" destId="{AB2F8343-9AA5-4A7B-B25C-333E892E9958}" srcOrd="0" destOrd="0" presId="urn:microsoft.com/office/officeart/2005/8/layout/default"/>
    <dgm:cxn modelId="{F83752E6-8A5F-485B-BF14-EFF5CF3A3CBA}" type="presOf" srcId="{AE427143-5EC3-4C57-8B10-F21D31132ABB}" destId="{4374BC62-57FB-4B9F-B7FE-97490D4A4627}" srcOrd="0" destOrd="0" presId="urn:microsoft.com/office/officeart/2005/8/layout/default"/>
    <dgm:cxn modelId="{46FDF716-E0E5-43C5-8FBA-D1D5F315C92D}" type="presOf" srcId="{EFA9DE95-B19F-4FAE-A60C-51E538A46ADC}" destId="{9E08B6AF-C219-46E8-8A12-3DB039AEFDFD}" srcOrd="0" destOrd="0" presId="urn:microsoft.com/office/officeart/2005/8/layout/default"/>
    <dgm:cxn modelId="{BDDA3507-BD46-4518-9F4A-6BBB4B7D9AC3}" type="presOf" srcId="{F3A33EA0-50FC-4A53-8422-FA47244E40D2}" destId="{D18F4A8C-ECD4-4229-A306-95B63AA2EA03}" srcOrd="0" destOrd="0" presId="urn:microsoft.com/office/officeart/2005/8/layout/default"/>
    <dgm:cxn modelId="{44082E27-78AE-4FAB-B6A9-8753508B1E65}" srcId="{F3A33EA0-50FC-4A53-8422-FA47244E40D2}" destId="{5C6B7260-7420-4BA4-9D02-6572F5FAF29B}" srcOrd="1" destOrd="0" parTransId="{B742E27B-A6E3-4CF4-8D1F-F9E28AA3687B}" sibTransId="{4A23ED19-9302-45A1-9418-E35C0B3D4892}"/>
    <dgm:cxn modelId="{F2363BC6-A289-4618-BAC5-699D9096BA21}" type="presParOf" srcId="{D18F4A8C-ECD4-4229-A306-95B63AA2EA03}" destId="{9E08B6AF-C219-46E8-8A12-3DB039AEFDFD}" srcOrd="0" destOrd="0" presId="urn:microsoft.com/office/officeart/2005/8/layout/default"/>
    <dgm:cxn modelId="{8B4E3CD4-430F-4559-BC0A-F4C0C72DE384}" type="presParOf" srcId="{D18F4A8C-ECD4-4229-A306-95B63AA2EA03}" destId="{A34E7ACF-6EF6-45E3-BB18-EAD98FA19AB1}" srcOrd="1" destOrd="0" presId="urn:microsoft.com/office/officeart/2005/8/layout/default"/>
    <dgm:cxn modelId="{D8D9ED69-46A6-4AF5-894B-B7BCB1AC8EC8}" type="presParOf" srcId="{D18F4A8C-ECD4-4229-A306-95B63AA2EA03}" destId="{9136114D-F216-4D17-9A58-21DD888582B8}" srcOrd="2" destOrd="0" presId="urn:microsoft.com/office/officeart/2005/8/layout/default"/>
    <dgm:cxn modelId="{9BA1138D-AD55-467A-90D8-E93E94CEEA3B}" type="presParOf" srcId="{D18F4A8C-ECD4-4229-A306-95B63AA2EA03}" destId="{E3661022-6F0E-4E4B-92AD-1A7564B08131}" srcOrd="3" destOrd="0" presId="urn:microsoft.com/office/officeart/2005/8/layout/default"/>
    <dgm:cxn modelId="{3C9241E1-D545-4EF4-90B5-F4503182D60E}" type="presParOf" srcId="{D18F4A8C-ECD4-4229-A306-95B63AA2EA03}" destId="{4374BC62-57FB-4B9F-B7FE-97490D4A4627}" srcOrd="4" destOrd="0" presId="urn:microsoft.com/office/officeart/2005/8/layout/default"/>
    <dgm:cxn modelId="{74F8375E-F6FC-45E7-AEAD-3B62E882EB4A}" type="presParOf" srcId="{D18F4A8C-ECD4-4229-A306-95B63AA2EA03}" destId="{FE89F037-0C77-4C48-B43B-14002C638326}" srcOrd="5" destOrd="0" presId="urn:microsoft.com/office/officeart/2005/8/layout/default"/>
    <dgm:cxn modelId="{7587D624-AF4B-43A1-B6EC-23B518DDAFFE}" type="presParOf" srcId="{D18F4A8C-ECD4-4229-A306-95B63AA2EA03}" destId="{AB2F8343-9AA5-4A7B-B25C-333E892E995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51D76F-5FDF-46B6-866D-9E25F132980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8CFA262-CC76-496A-A538-E9A77C8BAAA3}">
      <dgm:prSet phldrT="[テキスト]" custT="1"/>
      <dgm:spPr/>
      <dgm:t>
        <a:bodyPr/>
        <a:lstStyle/>
        <a:p>
          <a:r>
            <a:rPr kumimoji="1" lang="ja-JP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村に密着して活動</a:t>
          </a:r>
          <a:endParaRPr kumimoji="1" lang="ja-JP" altLang="en-US" sz="3600" dirty="0">
            <a:solidFill>
              <a:schemeClr val="tx1">
                <a:lumMod val="75000"/>
                <a:lumOff val="25000"/>
              </a:schemeClr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08DFE6E2-BF84-480E-822D-5B1A581250D8}" type="parTrans" cxnId="{10BC004F-89E7-4C90-969D-AC555562A20B}">
      <dgm:prSet/>
      <dgm:spPr/>
      <dgm:t>
        <a:bodyPr/>
        <a:lstStyle/>
        <a:p>
          <a:endParaRPr kumimoji="1" lang="ja-JP" altLang="en-US"/>
        </a:p>
      </dgm:t>
    </dgm:pt>
    <dgm:pt modelId="{2C36DC76-0299-458C-88E5-E369F954D6EF}" type="sibTrans" cxnId="{10BC004F-89E7-4C90-969D-AC555562A20B}">
      <dgm:prSet/>
      <dgm:spPr/>
      <dgm:t>
        <a:bodyPr/>
        <a:lstStyle/>
        <a:p>
          <a:endParaRPr kumimoji="1" lang="ja-JP" altLang="en-US"/>
        </a:p>
      </dgm:t>
    </dgm:pt>
    <dgm:pt modelId="{A76FCD53-52EB-4EBA-ABE5-DB45198BD171}">
      <dgm:prSet phldrT="[テキスト]" custT="1"/>
      <dgm:spPr/>
      <dgm:t>
        <a:bodyPr/>
        <a:lstStyle/>
        <a:p>
          <a:r>
            <a:rPr kumimoji="1" lang="ja-JP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愛着が湧く</a:t>
          </a:r>
          <a:endParaRPr kumimoji="1" lang="ja-JP" altLang="en-US" sz="3600" dirty="0">
            <a:solidFill>
              <a:schemeClr val="tx1">
                <a:lumMod val="75000"/>
                <a:lumOff val="25000"/>
              </a:schemeClr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007FFA5B-CC43-4400-86D1-DAB98EA52D9A}" type="parTrans" cxnId="{486444C1-FD59-4DC9-8B51-D4644DD16EE7}">
      <dgm:prSet/>
      <dgm:spPr/>
      <dgm:t>
        <a:bodyPr/>
        <a:lstStyle/>
        <a:p>
          <a:endParaRPr kumimoji="1" lang="ja-JP" altLang="en-US"/>
        </a:p>
      </dgm:t>
    </dgm:pt>
    <dgm:pt modelId="{3042F7B3-52F2-4ED5-B75C-955C6AC4EDF7}" type="sibTrans" cxnId="{486444C1-FD59-4DC9-8B51-D4644DD16EE7}">
      <dgm:prSet/>
      <dgm:spPr/>
      <dgm:t>
        <a:bodyPr/>
        <a:lstStyle/>
        <a:p>
          <a:endParaRPr kumimoji="1" lang="ja-JP" altLang="en-US"/>
        </a:p>
      </dgm:t>
    </dgm:pt>
    <dgm:pt modelId="{BBFB30EB-8CFF-4096-ACF0-0859C6BC7C70}">
      <dgm:prSet phldrT="[テキスト]" custT="1"/>
      <dgm:spPr/>
      <dgm:t>
        <a:bodyPr/>
        <a:lstStyle/>
        <a:p>
          <a:r>
            <a:rPr kumimoji="1" lang="ja-JP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若者定住化</a:t>
          </a:r>
          <a:endParaRPr kumimoji="1" lang="ja-JP" altLang="en-US" sz="3200" dirty="0">
            <a:solidFill>
              <a:schemeClr val="tx1">
                <a:lumMod val="75000"/>
                <a:lumOff val="25000"/>
              </a:schemeClr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3C2CD22D-4327-4098-9A22-61C8F0E22300}" type="parTrans" cxnId="{C9C95E19-7E32-4BE7-8589-834550685F5D}">
      <dgm:prSet/>
      <dgm:spPr/>
      <dgm:t>
        <a:bodyPr/>
        <a:lstStyle/>
        <a:p>
          <a:endParaRPr kumimoji="1" lang="ja-JP" altLang="en-US"/>
        </a:p>
      </dgm:t>
    </dgm:pt>
    <dgm:pt modelId="{732FD60D-4DBF-49FC-8141-9AFAFF5D4175}" type="sibTrans" cxnId="{C9C95E19-7E32-4BE7-8589-834550685F5D}">
      <dgm:prSet/>
      <dgm:spPr/>
      <dgm:t>
        <a:bodyPr/>
        <a:lstStyle/>
        <a:p>
          <a:endParaRPr kumimoji="1" lang="ja-JP" altLang="en-US"/>
        </a:p>
      </dgm:t>
    </dgm:pt>
    <dgm:pt modelId="{A8711731-8F50-4206-B6C5-0FDF3E2DC168}" type="pres">
      <dgm:prSet presAssocID="{E751D76F-5FDF-46B6-866D-9E25F1329800}" presName="CompostProcess" presStyleCnt="0">
        <dgm:presLayoutVars>
          <dgm:dir/>
          <dgm:resizeHandles val="exact"/>
        </dgm:presLayoutVars>
      </dgm:prSet>
      <dgm:spPr/>
    </dgm:pt>
    <dgm:pt modelId="{1FDEE91A-FC07-4FD7-BA47-2191810EB4C8}" type="pres">
      <dgm:prSet presAssocID="{E751D76F-5FDF-46B6-866D-9E25F1329800}" presName="arrow" presStyleLbl="bgShp" presStyleIdx="0" presStyleCnt="1"/>
      <dgm:spPr/>
    </dgm:pt>
    <dgm:pt modelId="{7E65BDCB-965B-4246-9FAF-E6D133241696}" type="pres">
      <dgm:prSet presAssocID="{E751D76F-5FDF-46B6-866D-9E25F1329800}" presName="linearProcess" presStyleCnt="0"/>
      <dgm:spPr/>
    </dgm:pt>
    <dgm:pt modelId="{49FAFB80-F184-4943-BD8C-46BEF0D1C06B}" type="pres">
      <dgm:prSet presAssocID="{98CFA262-CC76-496A-A538-E9A77C8BAAA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16F03D2-0675-41F9-A113-4CC2633D3006}" type="pres">
      <dgm:prSet presAssocID="{2C36DC76-0299-458C-88E5-E369F954D6EF}" presName="sibTrans" presStyleCnt="0"/>
      <dgm:spPr/>
    </dgm:pt>
    <dgm:pt modelId="{6BB706A5-0E88-4136-8D94-D371BD7EE036}" type="pres">
      <dgm:prSet presAssocID="{A76FCD53-52EB-4EBA-ABE5-DB45198BD171}" presName="textNode" presStyleLbl="node1" presStyleIdx="1" presStyleCnt="3" custScaleX="11070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F1FC2C9-E042-4CB4-B2E9-5F6FA8AA7031}" type="pres">
      <dgm:prSet presAssocID="{3042F7B3-52F2-4ED5-B75C-955C6AC4EDF7}" presName="sibTrans" presStyleCnt="0"/>
      <dgm:spPr/>
    </dgm:pt>
    <dgm:pt modelId="{2F342330-2E12-4501-B1DD-7F0CAE0995AD}" type="pres">
      <dgm:prSet presAssocID="{BBFB30EB-8CFF-4096-ACF0-0859C6BC7C70}" presName="textNode" presStyleLbl="node1" presStyleIdx="2" presStyleCnt="3" custScaleX="108450" custLinFactNeighborX="5982" custLinFactNeighborY="98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65131F4-1FF8-41AE-AF70-5376BF41CCC7}" type="presOf" srcId="{98CFA262-CC76-496A-A538-E9A77C8BAAA3}" destId="{49FAFB80-F184-4943-BD8C-46BEF0D1C06B}" srcOrd="0" destOrd="0" presId="urn:microsoft.com/office/officeart/2005/8/layout/hProcess9"/>
    <dgm:cxn modelId="{B97D24B5-9989-47B6-8E9E-B5DDD178A705}" type="presOf" srcId="{A76FCD53-52EB-4EBA-ABE5-DB45198BD171}" destId="{6BB706A5-0E88-4136-8D94-D371BD7EE036}" srcOrd="0" destOrd="0" presId="urn:microsoft.com/office/officeart/2005/8/layout/hProcess9"/>
    <dgm:cxn modelId="{BC937B7F-8C70-442F-9518-6A5F38961E88}" type="presOf" srcId="{E751D76F-5FDF-46B6-866D-9E25F1329800}" destId="{A8711731-8F50-4206-B6C5-0FDF3E2DC168}" srcOrd="0" destOrd="0" presId="urn:microsoft.com/office/officeart/2005/8/layout/hProcess9"/>
    <dgm:cxn modelId="{C9C95E19-7E32-4BE7-8589-834550685F5D}" srcId="{E751D76F-5FDF-46B6-866D-9E25F1329800}" destId="{BBFB30EB-8CFF-4096-ACF0-0859C6BC7C70}" srcOrd="2" destOrd="0" parTransId="{3C2CD22D-4327-4098-9A22-61C8F0E22300}" sibTransId="{732FD60D-4DBF-49FC-8141-9AFAFF5D4175}"/>
    <dgm:cxn modelId="{5A771308-ACC1-4FCA-B5DB-BAB5AB690051}" type="presOf" srcId="{BBFB30EB-8CFF-4096-ACF0-0859C6BC7C70}" destId="{2F342330-2E12-4501-B1DD-7F0CAE0995AD}" srcOrd="0" destOrd="0" presId="urn:microsoft.com/office/officeart/2005/8/layout/hProcess9"/>
    <dgm:cxn modelId="{486444C1-FD59-4DC9-8B51-D4644DD16EE7}" srcId="{E751D76F-5FDF-46B6-866D-9E25F1329800}" destId="{A76FCD53-52EB-4EBA-ABE5-DB45198BD171}" srcOrd="1" destOrd="0" parTransId="{007FFA5B-CC43-4400-86D1-DAB98EA52D9A}" sibTransId="{3042F7B3-52F2-4ED5-B75C-955C6AC4EDF7}"/>
    <dgm:cxn modelId="{10BC004F-89E7-4C90-969D-AC555562A20B}" srcId="{E751D76F-5FDF-46B6-866D-9E25F1329800}" destId="{98CFA262-CC76-496A-A538-E9A77C8BAAA3}" srcOrd="0" destOrd="0" parTransId="{08DFE6E2-BF84-480E-822D-5B1A581250D8}" sibTransId="{2C36DC76-0299-458C-88E5-E369F954D6EF}"/>
    <dgm:cxn modelId="{D3984BDC-EF5B-4A8B-A8AA-8A10C13915E3}" type="presParOf" srcId="{A8711731-8F50-4206-B6C5-0FDF3E2DC168}" destId="{1FDEE91A-FC07-4FD7-BA47-2191810EB4C8}" srcOrd="0" destOrd="0" presId="urn:microsoft.com/office/officeart/2005/8/layout/hProcess9"/>
    <dgm:cxn modelId="{0DEB0B89-860A-4434-AC73-9A6E5418049C}" type="presParOf" srcId="{A8711731-8F50-4206-B6C5-0FDF3E2DC168}" destId="{7E65BDCB-965B-4246-9FAF-E6D133241696}" srcOrd="1" destOrd="0" presId="urn:microsoft.com/office/officeart/2005/8/layout/hProcess9"/>
    <dgm:cxn modelId="{A46CA7F3-DF46-49B7-B7F6-D98F0D36EA58}" type="presParOf" srcId="{7E65BDCB-965B-4246-9FAF-E6D133241696}" destId="{49FAFB80-F184-4943-BD8C-46BEF0D1C06B}" srcOrd="0" destOrd="0" presId="urn:microsoft.com/office/officeart/2005/8/layout/hProcess9"/>
    <dgm:cxn modelId="{2712D295-1D0F-45AA-A5D1-EE70F457B262}" type="presParOf" srcId="{7E65BDCB-965B-4246-9FAF-E6D133241696}" destId="{E16F03D2-0675-41F9-A113-4CC2633D3006}" srcOrd="1" destOrd="0" presId="urn:microsoft.com/office/officeart/2005/8/layout/hProcess9"/>
    <dgm:cxn modelId="{9B3ED92D-371F-4512-B557-D5D25B95EE83}" type="presParOf" srcId="{7E65BDCB-965B-4246-9FAF-E6D133241696}" destId="{6BB706A5-0E88-4136-8D94-D371BD7EE036}" srcOrd="2" destOrd="0" presId="urn:microsoft.com/office/officeart/2005/8/layout/hProcess9"/>
    <dgm:cxn modelId="{469AF5DE-031D-48F2-B64A-7E921BBA79BD}" type="presParOf" srcId="{7E65BDCB-965B-4246-9FAF-E6D133241696}" destId="{FF1FC2C9-E042-4CB4-B2E9-5F6FA8AA7031}" srcOrd="3" destOrd="0" presId="urn:microsoft.com/office/officeart/2005/8/layout/hProcess9"/>
    <dgm:cxn modelId="{09A1A5EB-CAFE-46E1-94C5-640959B9C312}" type="presParOf" srcId="{7E65BDCB-965B-4246-9FAF-E6D133241696}" destId="{2F342330-2E12-4501-B1DD-7F0CAE0995A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8B6AF-C219-46E8-8A12-3DB039AEFDFD}">
      <dsp:nvSpPr>
        <dsp:cNvPr id="0" name=""/>
        <dsp:cNvSpPr/>
      </dsp:nvSpPr>
      <dsp:spPr>
        <a:xfrm>
          <a:off x="388676" y="1236"/>
          <a:ext cx="3093074" cy="18558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900" kern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実践的な実験</a:t>
          </a:r>
          <a:endParaRPr kumimoji="1" lang="ja-JP" altLang="en-US" sz="49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>
        <a:off x="388676" y="1236"/>
        <a:ext cx="3093074" cy="1855844"/>
      </dsp:txXfrm>
    </dsp:sp>
    <dsp:sp modelId="{9136114D-F216-4D17-9A58-21DD888582B8}">
      <dsp:nvSpPr>
        <dsp:cNvPr id="0" name=""/>
        <dsp:cNvSpPr/>
      </dsp:nvSpPr>
      <dsp:spPr>
        <a:xfrm>
          <a:off x="3791057" y="1236"/>
          <a:ext cx="3093074" cy="1855844"/>
        </a:xfrm>
        <a:prstGeom prst="rect">
          <a:avLst/>
        </a:prstGeom>
        <a:gradFill rotWithShape="0">
          <a:gsLst>
            <a:gs pos="0">
              <a:schemeClr val="accent3">
                <a:hueOff val="-2796490"/>
                <a:satOff val="-8373"/>
                <a:lumOff val="-1046"/>
                <a:alphaOff val="0"/>
                <a:tint val="45000"/>
                <a:satMod val="200000"/>
              </a:schemeClr>
            </a:gs>
            <a:gs pos="30000">
              <a:schemeClr val="accent3">
                <a:hueOff val="-2796490"/>
                <a:satOff val="-8373"/>
                <a:lumOff val="-1046"/>
                <a:alphaOff val="0"/>
                <a:tint val="61000"/>
                <a:satMod val="200000"/>
              </a:schemeClr>
            </a:gs>
            <a:gs pos="45000">
              <a:schemeClr val="accent3">
                <a:hueOff val="-2796490"/>
                <a:satOff val="-8373"/>
                <a:lumOff val="-1046"/>
                <a:alphaOff val="0"/>
                <a:tint val="66000"/>
                <a:satMod val="200000"/>
              </a:schemeClr>
            </a:gs>
            <a:gs pos="55000">
              <a:schemeClr val="accent3">
                <a:hueOff val="-2796490"/>
                <a:satOff val="-8373"/>
                <a:lumOff val="-1046"/>
                <a:alphaOff val="0"/>
                <a:tint val="66000"/>
                <a:satMod val="200000"/>
              </a:schemeClr>
            </a:gs>
            <a:gs pos="73000">
              <a:schemeClr val="accent3">
                <a:hueOff val="-2796490"/>
                <a:satOff val="-8373"/>
                <a:lumOff val="-1046"/>
                <a:alphaOff val="0"/>
                <a:tint val="61000"/>
                <a:satMod val="200000"/>
              </a:schemeClr>
            </a:gs>
            <a:gs pos="100000">
              <a:schemeClr val="accent3">
                <a:hueOff val="-2796490"/>
                <a:satOff val="-8373"/>
                <a:lumOff val="-1046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900" kern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実習先が増える</a:t>
          </a:r>
          <a:endParaRPr kumimoji="1" lang="ja-JP" altLang="en-US" sz="49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>
        <a:off x="3791057" y="1236"/>
        <a:ext cx="3093074" cy="1855844"/>
      </dsp:txXfrm>
    </dsp:sp>
    <dsp:sp modelId="{4374BC62-57FB-4B9F-B7FE-97490D4A4627}">
      <dsp:nvSpPr>
        <dsp:cNvPr id="0" name=""/>
        <dsp:cNvSpPr/>
      </dsp:nvSpPr>
      <dsp:spPr>
        <a:xfrm>
          <a:off x="360034" y="2160245"/>
          <a:ext cx="3093074" cy="1855844"/>
        </a:xfrm>
        <a:prstGeom prst="rect">
          <a:avLst/>
        </a:prstGeom>
        <a:gradFill rotWithShape="0">
          <a:gsLst>
            <a:gs pos="0">
              <a:schemeClr val="accent3">
                <a:hueOff val="-5592980"/>
                <a:satOff val="-16746"/>
                <a:lumOff val="-2091"/>
                <a:alphaOff val="0"/>
                <a:tint val="45000"/>
                <a:satMod val="200000"/>
              </a:schemeClr>
            </a:gs>
            <a:gs pos="30000">
              <a:schemeClr val="accent3">
                <a:hueOff val="-5592980"/>
                <a:satOff val="-16746"/>
                <a:lumOff val="-2091"/>
                <a:alphaOff val="0"/>
                <a:tint val="61000"/>
                <a:satMod val="200000"/>
              </a:schemeClr>
            </a:gs>
            <a:gs pos="45000">
              <a:schemeClr val="accent3">
                <a:hueOff val="-5592980"/>
                <a:satOff val="-16746"/>
                <a:lumOff val="-2091"/>
                <a:alphaOff val="0"/>
                <a:tint val="66000"/>
                <a:satMod val="200000"/>
              </a:schemeClr>
            </a:gs>
            <a:gs pos="55000">
              <a:schemeClr val="accent3">
                <a:hueOff val="-5592980"/>
                <a:satOff val="-16746"/>
                <a:lumOff val="-2091"/>
                <a:alphaOff val="0"/>
                <a:tint val="66000"/>
                <a:satMod val="200000"/>
              </a:schemeClr>
            </a:gs>
            <a:gs pos="73000">
              <a:schemeClr val="accent3">
                <a:hueOff val="-5592980"/>
                <a:satOff val="-16746"/>
                <a:lumOff val="-2091"/>
                <a:alphaOff val="0"/>
                <a:tint val="61000"/>
                <a:satMod val="200000"/>
              </a:schemeClr>
            </a:gs>
            <a:gs pos="100000">
              <a:schemeClr val="accent3">
                <a:hueOff val="-5592980"/>
                <a:satOff val="-16746"/>
                <a:lumOff val="-2091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900" kern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実習の幅が広がる</a:t>
          </a:r>
          <a:endParaRPr kumimoji="1" lang="ja-JP" altLang="en-US" sz="49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>
        <a:off x="360034" y="2160245"/>
        <a:ext cx="3093074" cy="1855844"/>
      </dsp:txXfrm>
    </dsp:sp>
    <dsp:sp modelId="{AB2F8343-9AA5-4A7B-B25C-333E892E9958}">
      <dsp:nvSpPr>
        <dsp:cNvPr id="0" name=""/>
        <dsp:cNvSpPr/>
      </dsp:nvSpPr>
      <dsp:spPr>
        <a:xfrm>
          <a:off x="3791057" y="2166388"/>
          <a:ext cx="3093074" cy="1855844"/>
        </a:xfrm>
        <a:prstGeom prst="rect">
          <a:avLst/>
        </a:prstGeom>
        <a:gradFill rotWithShape="0">
          <a:gsLst>
            <a:gs pos="0">
              <a:schemeClr val="accent3">
                <a:hueOff val="-8389470"/>
                <a:satOff val="-25119"/>
                <a:lumOff val="-3137"/>
                <a:alphaOff val="0"/>
                <a:tint val="45000"/>
                <a:satMod val="200000"/>
              </a:schemeClr>
            </a:gs>
            <a:gs pos="30000">
              <a:schemeClr val="accent3">
                <a:hueOff val="-8389470"/>
                <a:satOff val="-25119"/>
                <a:lumOff val="-3137"/>
                <a:alphaOff val="0"/>
                <a:tint val="61000"/>
                <a:satMod val="200000"/>
              </a:schemeClr>
            </a:gs>
            <a:gs pos="45000">
              <a:schemeClr val="accent3">
                <a:hueOff val="-8389470"/>
                <a:satOff val="-25119"/>
                <a:lumOff val="-3137"/>
                <a:alphaOff val="0"/>
                <a:tint val="66000"/>
                <a:satMod val="200000"/>
              </a:schemeClr>
            </a:gs>
            <a:gs pos="55000">
              <a:schemeClr val="accent3">
                <a:hueOff val="-8389470"/>
                <a:satOff val="-25119"/>
                <a:lumOff val="-3137"/>
                <a:alphaOff val="0"/>
                <a:tint val="66000"/>
                <a:satMod val="200000"/>
              </a:schemeClr>
            </a:gs>
            <a:gs pos="73000">
              <a:schemeClr val="accent3">
                <a:hueOff val="-8389470"/>
                <a:satOff val="-25119"/>
                <a:lumOff val="-3137"/>
                <a:alphaOff val="0"/>
                <a:tint val="61000"/>
                <a:satMod val="200000"/>
              </a:schemeClr>
            </a:gs>
            <a:gs pos="100000">
              <a:schemeClr val="accent3">
                <a:hueOff val="-8389470"/>
                <a:satOff val="-25119"/>
                <a:lumOff val="-3137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900" kern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村の活性化に貢献</a:t>
          </a:r>
          <a:endParaRPr kumimoji="1" lang="ja-JP" altLang="en-US" sz="49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>
        <a:off x="3791057" y="2166388"/>
        <a:ext cx="3093074" cy="1855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EE91A-FC07-4FD7-BA47-2191810EB4C8}">
      <dsp:nvSpPr>
        <dsp:cNvPr id="0" name=""/>
        <dsp:cNvSpPr/>
      </dsp:nvSpPr>
      <dsp:spPr>
        <a:xfrm>
          <a:off x="653472" y="0"/>
          <a:ext cx="7406022" cy="43362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AFB80-F184-4943-BD8C-46BEF0D1C06B}">
      <dsp:nvSpPr>
        <dsp:cNvPr id="0" name=""/>
        <dsp:cNvSpPr/>
      </dsp:nvSpPr>
      <dsp:spPr>
        <a:xfrm>
          <a:off x="1541" y="1300876"/>
          <a:ext cx="2470943" cy="1734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村に密着して活動</a:t>
          </a:r>
          <a:endParaRPr kumimoji="1" lang="ja-JP" altLang="en-US" sz="3600" kern="1200" dirty="0">
            <a:solidFill>
              <a:schemeClr val="tx1">
                <a:lumMod val="75000"/>
                <a:lumOff val="25000"/>
              </a:schemeClr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>
        <a:off x="86212" y="1385547"/>
        <a:ext cx="2301601" cy="1565160"/>
      </dsp:txXfrm>
    </dsp:sp>
    <dsp:sp modelId="{6BB706A5-0E88-4136-8D94-D371BD7EE036}">
      <dsp:nvSpPr>
        <dsp:cNvPr id="0" name=""/>
        <dsp:cNvSpPr/>
      </dsp:nvSpPr>
      <dsp:spPr>
        <a:xfrm>
          <a:off x="2884308" y="1300876"/>
          <a:ext cx="2735556" cy="1734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愛着が湧く</a:t>
          </a:r>
          <a:endParaRPr kumimoji="1" lang="ja-JP" altLang="en-US" sz="3600" kern="1200" dirty="0">
            <a:solidFill>
              <a:schemeClr val="tx1">
                <a:lumMod val="75000"/>
                <a:lumOff val="25000"/>
              </a:schemeClr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>
        <a:off x="2968979" y="1385547"/>
        <a:ext cx="2566214" cy="1565160"/>
      </dsp:txXfrm>
    </dsp:sp>
    <dsp:sp modelId="{2F342330-2E12-4501-B1DD-7F0CAE0995AD}">
      <dsp:nvSpPr>
        <dsp:cNvPr id="0" name=""/>
        <dsp:cNvSpPr/>
      </dsp:nvSpPr>
      <dsp:spPr>
        <a:xfrm>
          <a:off x="6033230" y="1318031"/>
          <a:ext cx="2679737" cy="1734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若者定住化</a:t>
          </a:r>
          <a:endParaRPr kumimoji="1" lang="ja-JP" altLang="en-US" sz="3200" kern="1200" dirty="0">
            <a:solidFill>
              <a:schemeClr val="tx1">
                <a:lumMod val="75000"/>
                <a:lumOff val="25000"/>
              </a:schemeClr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>
        <a:off x="6117901" y="1402702"/>
        <a:ext cx="2510395" cy="1565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0.49565</cdr:x>
      <cdr:y>0.46377</cdr:y>
    </cdr:from>
    <cdr:to>
      <cdr:x>0.62204</cdr:x>
      <cdr:y>0.67845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4104456" y="2304256"/>
          <a:ext cx="1046624" cy="1066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4400" b="1" dirty="0" smtClean="0">
              <a:solidFill>
                <a:srgbClr val="F13B3F"/>
              </a:solidFill>
            </a:rPr>
            <a:t>+21</a:t>
          </a:r>
          <a:endParaRPr lang="ja-JP" altLang="en-US" sz="4400" b="1" dirty="0">
            <a:solidFill>
              <a:srgbClr val="F13B3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1F698-1E91-4BEF-8C13-186C8F04D8C2}" type="datetimeFigureOut">
              <a:rPr kumimoji="1" lang="ja-JP" altLang="en-US" smtClean="0"/>
              <a:t>2015/12/3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DC692-F410-491A-891A-CD65FC581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579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A1BD9-02E1-47DC-B831-58D4FBDCB571}" type="datetimeFigureOut">
              <a:rPr kumimoji="1" lang="ja-JP" altLang="en-US" smtClean="0"/>
              <a:t>2015/12/3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94DA5-C9C0-4B1F-A5AE-F9EBF2000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18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94DA5-C9C0-4B1F-A5AE-F9EBF20002F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51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村に最初に導入する理由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94DA5-C9C0-4B1F-A5AE-F9EBF20002F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19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3C07E80-2DCA-4BF4-9418-C6F4049AAC34}" type="datetimeFigureOut">
              <a:rPr kumimoji="1" lang="ja-JP" altLang="en-US" smtClean="0"/>
              <a:t>2015/12/3</a:t>
            </a:fld>
            <a:endParaRPr kumimoji="1" lang="ja-JP" altLang="en-US" dirty="0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9B21CFD-951C-4DE3-9A9A-F5380B7C0A6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7E80-2DCA-4BF4-9418-C6F4049AAC34}" type="datetimeFigureOut">
              <a:rPr kumimoji="1" lang="ja-JP" altLang="en-US" smtClean="0"/>
              <a:t>2015/12/3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CFD-951C-4DE3-9A9A-F5380B7C0A6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7E80-2DCA-4BF4-9418-C6F4049AAC34}" type="datetimeFigureOut">
              <a:rPr kumimoji="1" lang="ja-JP" altLang="en-US" smtClean="0"/>
              <a:t>2015/12/3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CFD-951C-4DE3-9A9A-F5380B7C0A6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7E80-2DCA-4BF4-9418-C6F4049AAC34}" type="datetimeFigureOut">
              <a:rPr kumimoji="1" lang="ja-JP" altLang="en-US" smtClean="0"/>
              <a:t>2015/12/3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CFD-951C-4DE3-9A9A-F5380B7C0A6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3C07E80-2DCA-4BF4-9418-C6F4049AAC34}" type="datetimeFigureOut">
              <a:rPr kumimoji="1" lang="ja-JP" altLang="en-US" smtClean="0"/>
              <a:t>2015/12/3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9B21CFD-951C-4DE3-9A9A-F5380B7C0A6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7E80-2DCA-4BF4-9418-C6F4049AAC34}" type="datetimeFigureOut">
              <a:rPr kumimoji="1" lang="ja-JP" altLang="en-US" smtClean="0"/>
              <a:t>2015/12/3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CFD-951C-4DE3-9A9A-F5380B7C0A6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7E80-2DCA-4BF4-9418-C6F4049AAC34}" type="datetimeFigureOut">
              <a:rPr kumimoji="1" lang="ja-JP" altLang="en-US" smtClean="0"/>
              <a:t>2015/12/3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CFD-951C-4DE3-9A9A-F5380B7C0A6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7E80-2DCA-4BF4-9418-C6F4049AAC34}" type="datetimeFigureOut">
              <a:rPr kumimoji="1" lang="ja-JP" altLang="en-US" smtClean="0"/>
              <a:t>2015/12/3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CFD-951C-4DE3-9A9A-F5380B7C0A6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7E80-2DCA-4BF4-9418-C6F4049AAC34}" type="datetimeFigureOut">
              <a:rPr kumimoji="1" lang="ja-JP" altLang="en-US" smtClean="0"/>
              <a:t>2015/12/3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CFD-951C-4DE3-9A9A-F5380B7C0A6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7E80-2DCA-4BF4-9418-C6F4049AAC34}" type="datetimeFigureOut">
              <a:rPr kumimoji="1" lang="ja-JP" altLang="en-US" smtClean="0"/>
              <a:t>2015/12/3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CFD-951C-4DE3-9A9A-F5380B7C0A6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dirty="0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7E80-2DCA-4BF4-9418-C6F4049AAC34}" type="datetimeFigureOut">
              <a:rPr kumimoji="1" lang="ja-JP" altLang="en-US" smtClean="0"/>
              <a:t>2015/12/3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1CFD-951C-4DE3-9A9A-F5380B7C0A6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C07E80-2DCA-4BF4-9418-C6F4049AAC34}" type="datetimeFigureOut">
              <a:rPr kumimoji="1" lang="ja-JP" altLang="en-US" smtClean="0"/>
              <a:t>2015/12/3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B21CFD-951C-4DE3-9A9A-F5380B7C0A6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nomura.ne.jp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9.nhk.or.jp/nw9/marugoto/2014/11/1107.html&#12288;2015&#24180;11&#26376;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uide.travel.co.jp/article/12624/&#65288;2015/11/3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mu.go.jp/main_content/000291622.pdf&#12288;2015/11/18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大学実習生派遣仲介プロジェクト</a:t>
            </a:r>
            <a:r>
              <a:rPr kumimoji="1" lang="en-US" altLang="ja-JP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ja-JP" altLang="en-US" sz="3200" dirty="0" smtClean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村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en-US" sz="3200" dirty="0" smtClean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若者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3200" dirty="0" smtClean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が繋ぎ、“</a:t>
            </a:r>
            <a:r>
              <a:rPr kumimoji="1" lang="ja-JP" altLang="en-US" sz="3200" dirty="0" smtClean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共村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”を目指す～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7117180" cy="86142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宇都宮大学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中村祐司ゼミ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行政学研究室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dirty="0" smtClean="0"/>
          </a:p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高橋 隆浩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佐川 琴美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吉田 正絵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飯塚 瞳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7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2-2.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共通する問題（職員数の減少）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-265"/>
          <a:stretch/>
        </p:blipFill>
        <p:spPr bwMode="auto">
          <a:xfrm>
            <a:off x="107504" y="1196752"/>
            <a:ext cx="892899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755576" y="6381328"/>
            <a:ext cx="6120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総務省</a:t>
            </a:r>
            <a:r>
              <a:rPr lang="en-US" altLang="ja-JP" sz="1200" dirty="0" smtClean="0"/>
              <a:t>,</a:t>
            </a:r>
            <a:r>
              <a:rPr lang="ja-JP" altLang="en-US" sz="1200" dirty="0" smtClean="0"/>
              <a:t>「地方</a:t>
            </a:r>
            <a:r>
              <a:rPr lang="ja-JP" altLang="en-US" sz="1200" dirty="0"/>
              <a:t>公務員数の</a:t>
            </a:r>
            <a:r>
              <a:rPr lang="ja-JP" altLang="en-US" sz="1200" dirty="0" smtClean="0"/>
              <a:t>状況」</a:t>
            </a:r>
            <a:r>
              <a:rPr lang="en-US" altLang="ja-JP" sz="1200" dirty="0" smtClean="0"/>
              <a:t>,http</a:t>
            </a:r>
            <a:r>
              <a:rPr lang="en-US" altLang="ja-JP" sz="1200" dirty="0"/>
              <a:t>://</a:t>
            </a:r>
            <a:r>
              <a:rPr lang="en-US" altLang="ja-JP" sz="1200" dirty="0" smtClean="0"/>
              <a:t>www.soumu.go.jp/iken/kazu.html,2015/11/20</a:t>
            </a:r>
            <a:r>
              <a:rPr lang="ja-JP" altLang="en-US" sz="1200" dirty="0" smtClean="0"/>
              <a:t>確認</a:t>
            </a:r>
            <a:endParaRPr lang="ja-JP" altLang="en-US" sz="1200" dirty="0"/>
          </a:p>
        </p:txBody>
      </p:sp>
      <p:sp>
        <p:nvSpPr>
          <p:cNvPr id="5" name="円/楕円 4"/>
          <p:cNvSpPr/>
          <p:nvPr/>
        </p:nvSpPr>
        <p:spPr>
          <a:xfrm>
            <a:off x="5220072" y="2852936"/>
            <a:ext cx="3744416" cy="324036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0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-3.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職員減少の理由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kumimoji="1"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全国の厳しい経済状況　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2400" b="1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</a:t>
            </a:r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政策</a:t>
            </a:r>
            <a:endParaRPr kumimoji="1"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2005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年（平成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年）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地方公共団体における行政改革の推進のための新たな指針」</a:t>
            </a:r>
            <a:endParaRPr lang="en-US" altLang="ja-JP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2006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年（平成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年）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「地方公共団体における行政改革の更なる推進のための指針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村だけでなく、全国で </a:t>
            </a:r>
            <a:r>
              <a:rPr kumimoji="1"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‘人不足’</a:t>
            </a:r>
            <a:r>
              <a:rPr kumimoji="1" lang="ja-JP" altLang="en-US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が問題に</a:t>
            </a:r>
            <a:r>
              <a:rPr lang="ja-JP" altLang="en-US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ja-JP" altLang="en-US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1760096" y="2215120"/>
            <a:ext cx="504056" cy="38378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15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全国で起こる変化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7125112" cy="405143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2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lang="ja-JP" altLang="en-US" sz="2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パートナーの多様化</a:t>
            </a:r>
            <a:endParaRPr lang="en-US" altLang="ja-JP" sz="25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</a:t>
            </a:r>
            <a:r>
              <a:rPr kumimoji="1" lang="ja-JP" altLang="en-US" sz="2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新しいセクターの登場</a:t>
            </a:r>
            <a:endParaRPr kumimoji="1" lang="en-US" altLang="ja-JP" sz="25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3.</a:t>
            </a:r>
            <a:r>
              <a:rPr lang="ja-JP" altLang="en-US" sz="2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若者の地域参画化</a:t>
            </a:r>
            <a:endParaRPr kumimoji="1" lang="en-US" altLang="ja-JP" sz="25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1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3-1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パートナーの多様化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4946104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市町村の連携強化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ja-JP" altLang="en-US" sz="2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．高知県と</a:t>
            </a:r>
            <a:r>
              <a:rPr lang="ja-JP" altLang="en-US" sz="2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高知市　「図書館</a:t>
            </a:r>
            <a:r>
              <a:rPr lang="ja-JP" altLang="en-US" sz="2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の共同</a:t>
            </a:r>
            <a:r>
              <a:rPr lang="ja-JP" altLang="en-US" sz="2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整備」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建築費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、運営費の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削減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市民の利便性向上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２．愛媛県</a:t>
            </a:r>
            <a:r>
              <a:rPr lang="ja-JP" altLang="en-US" sz="2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と管内</a:t>
            </a:r>
            <a:r>
              <a:rPr lang="ja-JP" altLang="en-US" sz="2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市町</a:t>
            </a:r>
            <a:r>
              <a:rPr lang="ja-JP" altLang="en-US" sz="2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「行革甲子園」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・取り組み拡散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住民サービス向上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122" name="Picture 2" descr="http://www.pref.ehime.jp/h10800/shichoshinko/renkei/images/logo-kcen21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97152"/>
            <a:ext cx="4767486" cy="9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922926" y="6460006"/>
            <a:ext cx="77768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 smtClean="0"/>
              <a:t>愛媛県庁</a:t>
            </a:r>
            <a:r>
              <a:rPr lang="en-US" altLang="ja-JP" sz="1100" dirty="0" smtClean="0"/>
              <a:t>,</a:t>
            </a:r>
            <a:r>
              <a:rPr lang="ja-JP" altLang="en-US" sz="1100" dirty="0" smtClean="0"/>
              <a:t>「行革甲子園」</a:t>
            </a:r>
            <a:r>
              <a:rPr lang="en-US" altLang="ja-JP" sz="1100" dirty="0" smtClean="0"/>
              <a:t>http</a:t>
            </a:r>
            <a:r>
              <a:rPr lang="en-US" altLang="ja-JP" sz="1100" dirty="0"/>
              <a:t>://</a:t>
            </a:r>
            <a:r>
              <a:rPr lang="en-US" altLang="ja-JP" sz="1100" dirty="0" smtClean="0"/>
              <a:t>www.pref.ehime.jp/h10800/shichoshinko/renkei/gyoukakukoushien.html 2015.12.02</a:t>
            </a:r>
            <a:r>
              <a:rPr lang="ja-JP" altLang="en-US" sz="1100" dirty="0" smtClean="0"/>
              <a:t>確認</a:t>
            </a:r>
            <a:endParaRPr lang="ja-JP" altLang="en-US" sz="1100" dirty="0"/>
          </a:p>
        </p:txBody>
      </p:sp>
      <p:sp>
        <p:nvSpPr>
          <p:cNvPr id="5" name="正方形/長方形 4"/>
          <p:cNvSpPr/>
          <p:nvPr/>
        </p:nvSpPr>
        <p:spPr>
          <a:xfrm>
            <a:off x="951714" y="6026675"/>
            <a:ext cx="78488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高知市公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式</a:t>
            </a:r>
            <a: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HP,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「新図書館等複合施設整備基本計画の決定について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,2015.12.02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確認</a:t>
            </a:r>
            <a: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://www.city.kochi.kochi.jp/soshiki/85/sinntosyokanntouhukugousisetuseibikihonnkeikakunoketteinituite.html</a:t>
            </a:r>
            <a:endParaRPr lang="ja-JP" altLang="en-US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318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924475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3-2.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新しいセクター　「官民協働　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PPP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11560" y="3439607"/>
            <a:ext cx="8323775" cy="3149878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Ex.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トビタテ！留学</a:t>
            </a:r>
            <a:r>
              <a: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JAPAN</a:t>
            </a:r>
          </a:p>
          <a:p>
            <a:pPr marL="0" indent="0">
              <a:buNone/>
            </a:pP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官民協働のもと社会総掛かりで取り組む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「留学促進キャンペーン」</a:t>
            </a:r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　</a:t>
            </a:r>
            <a:endParaRPr kumimoji="1" lang="ja-JP" altLang="en-US" sz="2000" dirty="0"/>
          </a:p>
        </p:txBody>
      </p:sp>
      <p:sp>
        <p:nvSpPr>
          <p:cNvPr id="4" name="円/楕円 3"/>
          <p:cNvSpPr/>
          <p:nvPr/>
        </p:nvSpPr>
        <p:spPr>
          <a:xfrm>
            <a:off x="611560" y="4626839"/>
            <a:ext cx="2304256" cy="12961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政府</a:t>
            </a: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242251" y="4684506"/>
            <a:ext cx="2501358" cy="1349678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</a:t>
            </a:r>
            <a:endParaRPr kumimoji="1"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経済団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</a:t>
            </a: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5940152" y="4684506"/>
            <a:ext cx="2448272" cy="13791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高等教育機関（大学など）</a:t>
            </a: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乗算記号 6"/>
          <p:cNvSpPr/>
          <p:nvPr/>
        </p:nvSpPr>
        <p:spPr>
          <a:xfrm>
            <a:off x="2662377" y="5014546"/>
            <a:ext cx="756084" cy="689598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乗算記号 7"/>
          <p:cNvSpPr/>
          <p:nvPr/>
        </p:nvSpPr>
        <p:spPr>
          <a:xfrm>
            <a:off x="5505130" y="5014546"/>
            <a:ext cx="771344" cy="689598"/>
          </a:xfrm>
          <a:prstGeom prst="mathMultiply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291" y="3697079"/>
            <a:ext cx="2664600" cy="71489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227125" y="5849518"/>
            <a:ext cx="216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地域人材コース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8765" y="1177921"/>
            <a:ext cx="80648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PPP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とは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Public Private 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Partnership</a:t>
            </a:r>
          </a:p>
          <a:p>
            <a:r>
              <a:rPr lang="ja-JP" altLang="en-US" dirty="0" smtClean="0">
                <a:solidFill>
                  <a:srgbClr val="00808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官民</a:t>
            </a:r>
            <a:r>
              <a:rPr lang="ja-JP" altLang="en-US" dirty="0">
                <a:solidFill>
                  <a:srgbClr val="00808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のパートナーシップ（協働）に</a:t>
            </a:r>
            <a:r>
              <a:rPr lang="ja-JP" altLang="en-US" dirty="0" smtClean="0">
                <a:solidFill>
                  <a:srgbClr val="00808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よる公共</a:t>
            </a:r>
            <a:r>
              <a:rPr lang="ja-JP" altLang="en-US" dirty="0">
                <a:solidFill>
                  <a:srgbClr val="00808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サービスの提供</a:t>
            </a:r>
            <a:r>
              <a:rPr lang="ja-JP" altLang="en-US" dirty="0" smtClean="0">
                <a:solidFill>
                  <a:srgbClr val="00808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手法</a:t>
            </a:r>
            <a:endParaRPr lang="en-US" altLang="ja-JP" dirty="0" smtClean="0">
              <a:solidFill>
                <a:srgbClr val="00808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PFI</a:t>
            </a:r>
            <a:r>
              <a:rPr lang="ja-JP" altLang="en-US" sz="1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指定管理者制度、市場化テスト、公設民営（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DBO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）方式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、包括的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民間委託、自治体業務のアウトソーシング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</a:t>
            </a:r>
            <a:endParaRPr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8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3-3.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若者の地域参画化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37760"/>
          </a:xfrm>
        </p:spPr>
        <p:txBody>
          <a:bodyPr/>
          <a:lstStyle/>
          <a:p>
            <a:r>
              <a:rPr lang="ja-JP" altLang="en-US" dirty="0"/>
              <a:t>　</a:t>
            </a:r>
            <a:r>
              <a:rPr lang="ja-JP" altLang="en-US" b="1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地域おこし</a:t>
            </a:r>
            <a:r>
              <a:rPr lang="ja-JP" altLang="en-US" b="1" dirty="0" smtClean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協力隊</a:t>
            </a:r>
            <a:r>
              <a:rPr lang="ja-JP" altLang="en-US" sz="1100" dirty="0" smtClean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endParaRPr lang="en-US" altLang="ja-JP" sz="1100" dirty="0" smtClean="0">
              <a:solidFill>
                <a:schemeClr val="tx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1276"/>
              </p:ext>
            </p:extLst>
          </p:nvPr>
        </p:nvGraphicFramePr>
        <p:xfrm>
          <a:off x="179512" y="1844824"/>
          <a:ext cx="871297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36232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隊員数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実施自治体数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うち都道府県数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うち市町村数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25375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平成</a:t>
                      </a:r>
                      <a:r>
                        <a:rPr kumimoji="1" lang="en-US" altLang="ja-JP" dirty="0" smtClean="0"/>
                        <a:t>21</a:t>
                      </a:r>
                      <a:r>
                        <a:rPr kumimoji="1" lang="ja-JP" altLang="en-US" dirty="0" smtClean="0"/>
                        <a:t>年度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89</a:t>
                      </a:r>
                    </a:p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</a:t>
                      </a:r>
                    </a:p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6232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平成</a:t>
                      </a:r>
                      <a:r>
                        <a:rPr kumimoji="1" lang="en-US" altLang="ja-JP" dirty="0" smtClean="0"/>
                        <a:t>22</a:t>
                      </a:r>
                      <a:r>
                        <a:rPr kumimoji="1" lang="ja-JP" altLang="en-US" dirty="0" smtClean="0"/>
                        <a:t>年度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232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平成</a:t>
                      </a:r>
                      <a:r>
                        <a:rPr kumimoji="1" lang="en-US" altLang="ja-JP" dirty="0" smtClean="0"/>
                        <a:t>23</a:t>
                      </a:r>
                      <a:r>
                        <a:rPr kumimoji="1" lang="ja-JP" altLang="en-US" dirty="0" smtClean="0"/>
                        <a:t>年度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25375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平成</a:t>
                      </a:r>
                      <a:r>
                        <a:rPr kumimoji="1" lang="en-US" altLang="ja-JP" dirty="0" smtClean="0"/>
                        <a:t>24</a:t>
                      </a:r>
                      <a:r>
                        <a:rPr kumimoji="1" lang="ja-JP" altLang="en-US" dirty="0" smtClean="0"/>
                        <a:t>年度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617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204</a:t>
                      </a:r>
                    </a:p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6232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平成</a:t>
                      </a:r>
                      <a:r>
                        <a:rPr kumimoji="1" lang="en-US" altLang="ja-JP" dirty="0" smtClean="0"/>
                        <a:t>25</a:t>
                      </a:r>
                      <a:r>
                        <a:rPr kumimoji="1" lang="ja-JP" altLang="en-US" dirty="0" smtClean="0"/>
                        <a:t>年度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978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314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232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平成</a:t>
                      </a:r>
                      <a:r>
                        <a:rPr kumimoji="1" lang="en-US" altLang="ja-JP" dirty="0" smtClean="0"/>
                        <a:t>26</a:t>
                      </a:r>
                      <a:r>
                        <a:rPr kumimoji="1" lang="ja-JP" altLang="en-US" dirty="0" smtClean="0"/>
                        <a:t>年度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1,511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444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437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39552" y="6470302"/>
            <a:ext cx="860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総務省</a:t>
            </a:r>
            <a:r>
              <a:rPr lang="en-US" altLang="ja-JP" sz="1200" dirty="0" smtClean="0"/>
              <a:t>,</a:t>
            </a:r>
            <a:r>
              <a:rPr lang="ja-JP" altLang="en-US" sz="1200" dirty="0" smtClean="0"/>
              <a:t>「地域おこし協力隊」</a:t>
            </a:r>
            <a:r>
              <a:rPr lang="en-US" altLang="ja-JP" sz="1200" dirty="0" smtClean="0"/>
              <a:t>http</a:t>
            </a:r>
            <a:r>
              <a:rPr lang="en-US" altLang="ja-JP" sz="1200" dirty="0"/>
              <a:t>://</a:t>
            </a:r>
            <a:r>
              <a:rPr lang="en-US" altLang="ja-JP" sz="1200" dirty="0" smtClean="0"/>
              <a:t>www.soumu.go.jp/main_sosiki/jichi_gyousei/c-gyousei/02gyosei08_03000066.html,2015/11/20</a:t>
            </a:r>
            <a:r>
              <a:rPr lang="ja-JP" altLang="en-US" sz="1200" dirty="0" smtClean="0"/>
              <a:t>確認</a:t>
            </a:r>
            <a:endParaRPr kumimoji="1" lang="ja-JP" altLang="en-US" sz="1200" dirty="0"/>
          </a:p>
        </p:txBody>
      </p:sp>
      <p:sp>
        <p:nvSpPr>
          <p:cNvPr id="4" name="右カーブ矢印 3"/>
          <p:cNvSpPr/>
          <p:nvPr/>
        </p:nvSpPr>
        <p:spPr>
          <a:xfrm>
            <a:off x="1763688" y="2420888"/>
            <a:ext cx="720080" cy="24482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907704" y="3068960"/>
            <a:ext cx="269499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年で約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倍に！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33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13576" cy="846584"/>
          </a:xfrm>
        </p:spPr>
        <p:txBody>
          <a:bodyPr/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3-3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若者の地域参画化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宇都宮市　大学生によるまちづくり提案</a:t>
            </a:r>
            <a:endParaRPr kumimoji="1"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6453336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「大学生によるまちづくり提案とは」</a:t>
            </a:r>
            <a:r>
              <a:rPr lang="en-US" altLang="ja-JP" sz="1200" dirty="0"/>
              <a:t>,http://www.city.utsunomiya.tochigi.jp/machizukuri/shiseikenkyu/023333.html,2015/11/20</a:t>
            </a:r>
            <a:r>
              <a:rPr lang="ja-JP" altLang="en-US" sz="1200" dirty="0"/>
              <a:t>確認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42" y="1681916"/>
            <a:ext cx="30670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39552" y="1901347"/>
            <a:ext cx="4552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26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　第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回までに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合計</a:t>
            </a:r>
            <a:r>
              <a:rPr lang="en-US" altLang="ja-JP" sz="2400" b="1" dirty="0">
                <a:solidFill>
                  <a:srgbClr val="00808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127</a:t>
            </a:r>
            <a:r>
              <a:rPr lang="ja-JP" altLang="en-US" sz="2400" b="1" dirty="0" smtClean="0">
                <a:solidFill>
                  <a:srgbClr val="00808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件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の提案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9552" y="3140968"/>
            <a:ext cx="5312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457200"/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目的：学生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ならではの視点やアイデアをまちづくりに活かして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いくこと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8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3-3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若者を取り込む　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&lt;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定住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&gt;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37760"/>
          </a:xfrm>
        </p:spPr>
        <p:txBody>
          <a:bodyPr/>
          <a:lstStyle/>
          <a:p>
            <a:r>
              <a:rPr lang="ja-JP" altLang="en-US" dirty="0"/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島根県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平成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23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</a:p>
          <a:p>
            <a:pPr marL="0" indent="0">
              <a:buNone/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ふるさと島根との「縁」でつながる定住対策～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「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ジョブカフェしまね」「しまね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学生登録」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5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3-3.(2) 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若者を取り込む　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&lt;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移住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&gt;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937760"/>
          </a:xfrm>
        </p:spPr>
        <p:txBody>
          <a:bodyPr/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福井県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鯖江市体験移住事業「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ゆるい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移住」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福井県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在住、出身以外の２０～３５歳くらいまでの若者</a:t>
            </a:r>
          </a:p>
          <a:p>
            <a:endParaRPr lang="en-US" altLang="ja-JP" dirty="0" smtClean="0"/>
          </a:p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事前合宿　</a:t>
            </a:r>
            <a:r>
              <a:rPr lang="en-US" altLang="ja-JP" sz="28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</a:t>
            </a:r>
            <a:r>
              <a:rPr lang="ja-JP" altLang="en-US" sz="28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（平均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年齢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体験移住者　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r>
              <a:rPr kumimoji="1" lang="ja-JP" altLang="en-US" sz="28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endParaRPr kumimoji="1" lang="en-US" altLang="ja-JP" sz="2800" b="1" dirty="0" smtClean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endParaRPr lang="en-US" altLang="ja-JP" sz="2400" dirty="0" smtClean="0"/>
          </a:p>
          <a:p>
            <a:pPr marL="0" indent="0" algn="ctr">
              <a:buNone/>
            </a:pPr>
            <a:r>
              <a:rPr lang="ja-JP" altLang="en-US" sz="2400" dirty="0" smtClean="0"/>
              <a:t>「</a:t>
            </a:r>
            <a:r>
              <a:rPr lang="ja-JP" altLang="en-US" sz="2400" dirty="0"/>
              <a:t>ゆるい移住」は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pPr marL="0" indent="0" algn="ctr">
              <a:buNone/>
            </a:pPr>
            <a:r>
              <a:rPr lang="ja-JP" altLang="en-US" sz="2400" dirty="0" smtClean="0"/>
              <a:t>みなさん</a:t>
            </a:r>
            <a:r>
              <a:rPr lang="ja-JP" altLang="en-US" sz="2400" dirty="0"/>
              <a:t>と一緒に未来の鯖江をつくるプロジェクトです。</a:t>
            </a:r>
          </a:p>
          <a:p>
            <a:pPr marL="0" indent="0" algn="r">
              <a:buNone/>
            </a:pPr>
            <a:r>
              <a:rPr lang="ja-JP" altLang="en-US" sz="2400" dirty="0" smtClean="0"/>
              <a:t>　</a:t>
            </a:r>
            <a:r>
              <a:rPr lang="ja-JP" altLang="en-US" sz="1800" dirty="0" smtClean="0"/>
              <a:t>鯖江</a:t>
            </a:r>
            <a:r>
              <a:rPr lang="ja-JP" altLang="en-US" sz="1800" dirty="0"/>
              <a:t>市長　牧野百男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6453335"/>
            <a:ext cx="734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鯖江市体験移住事業「ゆるい移住」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,http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://sabae-iju.jp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/,2015.11.20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確認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5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3-3.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まとめ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312136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職員の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減少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県と市町村との連携強化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新しいセクターとの連携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若者を取り入れる傾向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自分で考えて実践する若者の増加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25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0600"/>
          </a:xfrm>
        </p:spPr>
        <p:txBody>
          <a:bodyPr/>
          <a:lstStyle/>
          <a:p>
            <a:r>
              <a:rPr kumimoji="1" lang="en-US" altLang="ja-JP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Outline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１．現地調査について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２．共通する問題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．国中に巻き起こる変化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．新システムの提案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458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4-1.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新システムの提案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23527" y="1268760"/>
            <a:ext cx="8496944" cy="347537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sz="2400" dirty="0" smtClean="0"/>
          </a:p>
          <a:p>
            <a:pPr marL="0" indent="0" algn="ctr">
              <a:buNone/>
            </a:pPr>
            <a:endParaRPr lang="en-US" altLang="ja-JP" sz="2400" dirty="0"/>
          </a:p>
          <a:p>
            <a:pPr marL="0" indent="0" algn="ctr">
              <a:buNone/>
            </a:pPr>
            <a:r>
              <a:rPr kumimoji="1" lang="ja-JP" altLang="en-US" sz="2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大学実習生派遣仲介プロジェクト</a:t>
            </a:r>
            <a:endParaRPr kumimoji="1" lang="en-US" altLang="ja-JP" sz="27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2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～村と若者を県が</a:t>
            </a:r>
            <a:r>
              <a:rPr lang="ja-JP" altLang="en-US" sz="2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繋ぎ</a:t>
            </a:r>
            <a:r>
              <a:rPr lang="ja-JP" altLang="en-US" sz="2700" dirty="0" smtClean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共村</a:t>
            </a:r>
            <a:r>
              <a:rPr lang="ja-JP" altLang="en-US" sz="2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（きょうそん）を目指す～</a:t>
            </a:r>
            <a:endParaRPr lang="en-US" altLang="ja-JP" sz="27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endParaRPr lang="en-US" altLang="ja-JP" sz="2700" dirty="0" smtClean="0"/>
          </a:p>
        </p:txBody>
      </p:sp>
      <p:sp>
        <p:nvSpPr>
          <p:cNvPr id="4" name="雲形吹き出し 3"/>
          <p:cNvSpPr/>
          <p:nvPr/>
        </p:nvSpPr>
        <p:spPr>
          <a:xfrm>
            <a:off x="395536" y="3645024"/>
            <a:ext cx="8352927" cy="2592288"/>
          </a:xfrm>
          <a:prstGeom prst="cloudCallout">
            <a:avLst>
              <a:gd name="adj1" fmla="val -28216"/>
              <a:gd name="adj2" fmla="val -6511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村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と都道府県内の</a:t>
            </a:r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大学の学生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を結び付け</a:t>
            </a:r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手不足の地域へ人の</a:t>
            </a:r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派遣する</a:t>
            </a:r>
            <a:endParaRPr lang="en-US" altLang="ja-JP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学生に実践的</a:t>
            </a: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な活動を</a:t>
            </a:r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行うことができる場所を提供</a:t>
            </a:r>
            <a:endParaRPr lang="en-US" altLang="ja-JP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が仲介役となって繋ぐ</a:t>
            </a:r>
          </a:p>
        </p:txBody>
      </p:sp>
    </p:spTree>
    <p:extLst>
      <p:ext uri="{BB962C8B-B14F-4D97-AF65-F5344CB8AC3E}">
        <p14:creationId xmlns:p14="http://schemas.microsoft.com/office/powerpoint/2010/main" val="189695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1780332" y="5085896"/>
            <a:ext cx="4132772" cy="17274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9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実習希望</a:t>
            </a:r>
            <a:r>
              <a:rPr lang="ja-JP" altLang="en-US" sz="19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リスト　  インターン希望リスト</a:t>
            </a:r>
            <a:r>
              <a:rPr lang="ja-JP" alt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</a:t>
            </a:r>
            <a:endParaRPr kumimoji="1" lang="en-US" altLang="ja-JP" sz="2000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■大学名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・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研究室名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■役場の職務体験</a:t>
            </a:r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 希望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の実習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内容   ■農業・産業体験</a:t>
            </a:r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■大学名</a:t>
            </a:r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・団体名</a:t>
            </a:r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・</a:t>
            </a:r>
            <a:endParaRPr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行いたい</a:t>
            </a:r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計画内容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4-2.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新システム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79512" y="1268760"/>
            <a:ext cx="2173915" cy="15367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大学</a:t>
            </a:r>
            <a:endParaRPr kumimoji="1" lang="en-US" altLang="ja-JP" sz="36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学生団体</a:t>
            </a:r>
            <a:endParaRPr kumimoji="1" lang="ja-JP" altLang="en-US" sz="3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602001" y="2784294"/>
            <a:ext cx="1697410" cy="14647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kumimoji="1" lang="ja-JP" altLang="en-US" sz="4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916782" y="4297308"/>
            <a:ext cx="1924694" cy="15121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村</a:t>
            </a:r>
            <a:endParaRPr kumimoji="1" lang="ja-JP" altLang="en-US" sz="4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07504" y="3834793"/>
            <a:ext cx="1800200" cy="13681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他の都道府県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下矢印 11"/>
          <p:cNvSpPr/>
          <p:nvPr/>
        </p:nvSpPr>
        <p:spPr>
          <a:xfrm rot="7365650">
            <a:off x="5753151" y="3818149"/>
            <a:ext cx="438670" cy="1589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 rot="18163003">
            <a:off x="6013454" y="3476082"/>
            <a:ext cx="373399" cy="1407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rot="18512392">
            <a:off x="2959388" y="2023419"/>
            <a:ext cx="385395" cy="1125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7597577">
            <a:off x="2693959" y="2521554"/>
            <a:ext cx="415930" cy="121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rot="4927058">
            <a:off x="2508746" y="3606101"/>
            <a:ext cx="424954" cy="138241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吹き出し 17"/>
          <p:cNvSpPr/>
          <p:nvPr/>
        </p:nvSpPr>
        <p:spPr>
          <a:xfrm>
            <a:off x="1453327" y="3101348"/>
            <a:ext cx="1800200" cy="666238"/>
          </a:xfrm>
          <a:prstGeom prst="wedgeRoundRectCallout">
            <a:avLst>
              <a:gd name="adj1" fmla="val 43204"/>
              <a:gd name="adj2" fmla="val 454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インターンリスト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更新のお知らせ</a:t>
            </a:r>
            <a:endParaRPr kumimoji="1" lang="ja-JP" altLang="en-US" dirty="0"/>
          </a:p>
        </p:txBody>
      </p:sp>
      <p:sp>
        <p:nvSpPr>
          <p:cNvPr id="19" name="角丸四角形吹き出し 18"/>
          <p:cNvSpPr/>
          <p:nvPr/>
        </p:nvSpPr>
        <p:spPr>
          <a:xfrm>
            <a:off x="2571972" y="1832828"/>
            <a:ext cx="1826101" cy="504056"/>
          </a:xfrm>
          <a:prstGeom prst="wedgeRoundRectCallout">
            <a:avLst>
              <a:gd name="adj1" fmla="val -45870"/>
              <a:gd name="adj2" fmla="val 3340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実習希望リスト</a:t>
            </a:r>
            <a:endParaRPr kumimoji="1" lang="ja-JP" altLang="en-US" dirty="0"/>
          </a:p>
        </p:txBody>
      </p:sp>
      <p:sp>
        <p:nvSpPr>
          <p:cNvPr id="20" name="角丸四角形吹き出し 19"/>
          <p:cNvSpPr/>
          <p:nvPr/>
        </p:nvSpPr>
        <p:spPr>
          <a:xfrm>
            <a:off x="6084168" y="3411581"/>
            <a:ext cx="1872208" cy="580466"/>
          </a:xfrm>
          <a:prstGeom prst="wedgeRoundRectCallout">
            <a:avLst>
              <a:gd name="adj1" fmla="val -42386"/>
              <a:gd name="adj2" fmla="val 431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実習リスト更新のお知らせ</a:t>
            </a:r>
            <a:endParaRPr kumimoji="1" lang="ja-JP" altLang="en-US" dirty="0"/>
          </a:p>
        </p:txBody>
      </p:sp>
      <p:sp>
        <p:nvSpPr>
          <p:cNvPr id="21" name="角丸四角形吹き出し 20"/>
          <p:cNvSpPr/>
          <p:nvPr/>
        </p:nvSpPr>
        <p:spPr>
          <a:xfrm>
            <a:off x="5047456" y="4611344"/>
            <a:ext cx="1440160" cy="553877"/>
          </a:xfrm>
          <a:prstGeom prst="wedgeRoundRectCallout">
            <a:avLst>
              <a:gd name="adj1" fmla="val 27300"/>
              <a:gd name="adj2" fmla="val -3813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インターン希望リスト</a:t>
            </a:r>
            <a:endParaRPr kumimoji="1" lang="ja-JP" altLang="en-US" dirty="0"/>
          </a:p>
        </p:txBody>
      </p:sp>
      <p:sp>
        <p:nvSpPr>
          <p:cNvPr id="22" name="円形吹き出し 21"/>
          <p:cNvSpPr/>
          <p:nvPr/>
        </p:nvSpPr>
        <p:spPr>
          <a:xfrm>
            <a:off x="5375130" y="1268760"/>
            <a:ext cx="3517349" cy="1992510"/>
          </a:xfrm>
          <a:prstGeom prst="wedgeEllipseCallout">
            <a:avLst>
              <a:gd name="adj1" fmla="val -56036"/>
              <a:gd name="adj2" fmla="val 5578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66903" y="1832828"/>
            <a:ext cx="332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ミーティング場所の提供</a:t>
            </a:r>
          </a:p>
          <a:p>
            <a:pPr algn="ctr"/>
            <a:r>
              <a:rPr lang="ja-JP" altLang="en-US" sz="2400" dirty="0"/>
              <a:t>報告会の企画運営</a:t>
            </a:r>
          </a:p>
        </p:txBody>
      </p:sp>
      <p:sp>
        <p:nvSpPr>
          <p:cNvPr id="24" name="横巻き 23"/>
          <p:cNvSpPr/>
          <p:nvPr/>
        </p:nvSpPr>
        <p:spPr>
          <a:xfrm>
            <a:off x="3060225" y="4543317"/>
            <a:ext cx="1390481" cy="675194"/>
          </a:xfrm>
          <a:prstGeom prst="horizontalScroll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HP</a:t>
            </a:r>
            <a:r>
              <a:rPr lang="ja-JP" altLang="en-US" sz="2400" b="1" dirty="0">
                <a:solidFill>
                  <a:schemeClr val="tx1"/>
                </a:solidFill>
              </a:rPr>
              <a:t>開設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3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7231" y="116632"/>
            <a:ext cx="8229600" cy="990600"/>
          </a:xfrm>
        </p:spPr>
        <p:txBody>
          <a:bodyPr/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4-4.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村へのメリット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125112" cy="936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187624" y="1268759"/>
            <a:ext cx="6960253" cy="4566469"/>
            <a:chOff x="1476400" y="2350466"/>
            <a:chExt cx="6094510" cy="3772794"/>
          </a:xfrm>
        </p:grpSpPr>
        <p:sp>
          <p:nvSpPr>
            <p:cNvPr id="6" name="フリーフォーム 5"/>
            <p:cNvSpPr/>
            <p:nvPr/>
          </p:nvSpPr>
          <p:spPr>
            <a:xfrm>
              <a:off x="1476400" y="2350467"/>
              <a:ext cx="2902148" cy="1741289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4600" kern="1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新しい事業の展開</a:t>
              </a:r>
              <a:endParaRPr kumimoji="1" lang="ja-JP" altLang="en-US" sz="4600" kern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4668762" y="2350466"/>
              <a:ext cx="2902148" cy="1741289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-599998"/>
                <a:satOff val="18141"/>
                <a:lumOff val="3137"/>
                <a:alphaOff val="0"/>
              </a:schemeClr>
            </a:fillRef>
            <a:effectRef idx="1">
              <a:schemeClr val="accent3">
                <a:hueOff val="-599998"/>
                <a:satOff val="18141"/>
                <a:lumOff val="3137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4600" kern="1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人件費削減</a:t>
              </a:r>
              <a:endParaRPr kumimoji="1" lang="ja-JP" altLang="en-US" sz="4600" kern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3072581" y="4381971"/>
              <a:ext cx="2902148" cy="1741289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-1199995"/>
                <a:satOff val="36283"/>
                <a:lumOff val="6274"/>
                <a:alphaOff val="0"/>
              </a:schemeClr>
            </a:fillRef>
            <a:effectRef idx="1">
              <a:schemeClr val="accent3">
                <a:hueOff val="-1199995"/>
                <a:satOff val="36283"/>
                <a:lumOff val="627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4600" kern="1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村の知名度</a:t>
              </a:r>
              <a:r>
                <a:rPr kumimoji="1" lang="en-US" altLang="ja-JP" sz="4600" kern="1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UP</a:t>
              </a:r>
              <a:endParaRPr kumimoji="1" lang="ja-JP" altLang="en-US" sz="4600" kern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0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4-4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大学・学生団体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メリット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9493688"/>
              </p:ext>
            </p:extLst>
          </p:nvPr>
        </p:nvGraphicFramePr>
        <p:xfrm>
          <a:off x="971600" y="1844824"/>
          <a:ext cx="7272808" cy="402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9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4-4.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へのメリット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8" name="図表 7"/>
          <p:cNvGraphicFramePr/>
          <p:nvPr>
            <p:extLst>
              <p:ext uri="{D42A27DB-BD31-4B8C-83A1-F6EECF244321}">
                <p14:modId xmlns:p14="http://schemas.microsoft.com/office/powerpoint/2010/main" val="2252153960"/>
              </p:ext>
            </p:extLst>
          </p:nvPr>
        </p:nvGraphicFramePr>
        <p:xfrm>
          <a:off x="323528" y="1412776"/>
          <a:ext cx="8712968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2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4-5.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システム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の願い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地方に大学生が訪れる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実践的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な研究を行うことができる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村の魅力や過疎地域活性化に興味を持つ機会増加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971600" y="3284984"/>
            <a:ext cx="7416824" cy="2304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村の人不足を補う</a:t>
            </a:r>
            <a:endParaRPr kumimoji="1" lang="en-US" altLang="ja-JP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日本の過疎地域</a:t>
            </a:r>
            <a:r>
              <a:rPr lang="ja-JP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問題解決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13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sz="36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ご清聴ありがとうございました。</a:t>
            </a:r>
            <a:endParaRPr kumimoji="1" lang="ja-JP" altLang="en-US" sz="3600" dirty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11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１．現地調査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715200" cy="3217912"/>
          </a:xfrm>
        </p:spPr>
        <p:txBody>
          <a:bodyPr>
            <a:normAutofit/>
          </a:bodyPr>
          <a:lstStyle/>
          <a:p>
            <a:pPr marL="540000">
              <a:lnSpc>
                <a:spcPct val="200000"/>
              </a:lnSpc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群馬県上野村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40000">
              <a:lnSpc>
                <a:spcPct val="200000"/>
              </a:lnSpc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群馬県南牧村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40000">
              <a:lnSpc>
                <a:spcPct val="200000"/>
              </a:lnSpc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神奈川県清川村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50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群馬県上野村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229600" cy="46001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群馬県最少の人口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1200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人の村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固有の財源としての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ダム</a:t>
            </a:r>
            <a:endParaRPr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→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固定資産税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→村の資源を利用した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観光業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に力を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入れる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合併しなかった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村役場の職員の負担が大きい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08638"/>
            <a:ext cx="3995936" cy="423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48747" y="6412686"/>
            <a:ext cx="527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hlinkClick r:id="rId3"/>
              </a:rPr>
              <a:t>http://www.uenomura.ne.jp</a:t>
            </a:r>
            <a:r>
              <a:rPr lang="en-US" altLang="ja-JP" dirty="0" smtClean="0">
                <a:hlinkClick r:id="rId3"/>
              </a:rPr>
              <a:t>/</a:t>
            </a:r>
            <a:r>
              <a:rPr lang="ja-JP" altLang="en-US" dirty="0" smtClean="0"/>
              <a:t>上野村（</a:t>
            </a:r>
            <a:r>
              <a:rPr lang="en-US" altLang="ja-JP" dirty="0" smtClean="0"/>
              <a:t>2015/11/30</a:t>
            </a:r>
            <a:r>
              <a:rPr lang="ja-JP" altLang="en-US" dirty="0" smtClean="0"/>
              <a:t>確認）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40" y="4052501"/>
            <a:ext cx="3640656" cy="220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39" y="1556792"/>
            <a:ext cx="37242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7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群馬県南牧村調査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日本で最も消滅可能性の高い村</a:t>
            </a:r>
            <a:r>
              <a:rPr kumimoji="1"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1995</a:t>
            </a:r>
            <a:r>
              <a:rPr kumimoji="1" lang="ja-JP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年・・・人口約</a:t>
            </a:r>
            <a:r>
              <a:rPr kumimoji="1" lang="en-US" altLang="ja-JP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</a:t>
            </a:r>
            <a:r>
              <a:rPr kumimoji="1" lang="en-US" altLang="ja-JP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kumimoji="1" lang="ja-JP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kumimoji="1" lang="en-US" altLang="ja-JP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現在・・・人口約</a:t>
            </a:r>
            <a:r>
              <a:rPr lang="en-US" altLang="ja-JP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2000</a:t>
            </a:r>
            <a:r>
              <a:rPr lang="ja-JP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lang="en-US" altLang="ja-JP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「自然を活かし活気あふれた村づくり」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</a:t>
            </a:r>
            <a:r>
              <a:rPr lang="ja-JP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ターン・</a:t>
            </a:r>
            <a:r>
              <a:rPr lang="en-US" altLang="ja-JP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</a:t>
            </a:r>
            <a:r>
              <a:rPr lang="ja-JP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ターン者向けの雇用作り</a:t>
            </a:r>
            <a:endParaRPr kumimoji="1" lang="en-US" altLang="ja-JP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子育て世代にターゲットを絞った空き家の誘致</a:t>
            </a:r>
            <a:endParaRPr lang="en-US" altLang="ja-JP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endParaRPr kumimoji="1" lang="en-US" altLang="ja-JP" sz="2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村だけの政策の限界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37112"/>
            <a:ext cx="2801888" cy="2101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テキスト ボックス 4"/>
          <p:cNvSpPr txBox="1"/>
          <p:nvPr/>
        </p:nvSpPr>
        <p:spPr>
          <a:xfrm>
            <a:off x="5940152" y="6453336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 smtClean="0"/>
              <a:t>写真　南牧村　五十嵐さんと　</a:t>
            </a:r>
            <a:r>
              <a:rPr kumimoji="1" lang="en-US" altLang="ja-JP" sz="1100" dirty="0" smtClean="0"/>
              <a:t>2015/06/05</a:t>
            </a:r>
            <a:r>
              <a:rPr lang="ja-JP" altLang="en-US" sz="1100" dirty="0" smtClean="0"/>
              <a:t>　撮影</a:t>
            </a:r>
            <a:endParaRPr kumimoji="1" lang="en-US" altLang="ja-JP" sz="11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6368697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１「</a:t>
            </a:r>
            <a:r>
              <a:rPr lang="en-US" altLang="ja-JP" sz="1100" dirty="0" smtClean="0"/>
              <a:t>2014</a:t>
            </a:r>
            <a:r>
              <a:rPr lang="ja-JP" altLang="en-US" sz="1100" dirty="0"/>
              <a:t>年</a:t>
            </a:r>
            <a:r>
              <a:rPr lang="en-US" altLang="ja-JP" sz="1100" dirty="0"/>
              <a:t>11</a:t>
            </a:r>
            <a:r>
              <a:rPr lang="ja-JP" altLang="en-US" sz="1100" dirty="0"/>
              <a:t>月</a:t>
            </a:r>
            <a:r>
              <a:rPr lang="en-US" altLang="ja-JP" sz="1100" dirty="0"/>
              <a:t>7</a:t>
            </a:r>
            <a:r>
              <a:rPr lang="ja-JP" altLang="en-US" sz="1100" dirty="0"/>
              <a:t>日（金</a:t>
            </a:r>
            <a:r>
              <a:rPr lang="ja-JP" altLang="en-US" sz="1100" dirty="0" smtClean="0"/>
              <a:t>）高齢化率</a:t>
            </a:r>
            <a:r>
              <a:rPr lang="ja-JP" altLang="en-US" sz="1100" dirty="0"/>
              <a:t>日本一　群馬　南牧村は</a:t>
            </a:r>
            <a:r>
              <a:rPr lang="ja-JP" altLang="en-US" sz="1100" dirty="0" smtClean="0"/>
              <a:t>いま」</a:t>
            </a:r>
            <a:r>
              <a:rPr lang="en-US" altLang="ja-JP" sz="1100" dirty="0" smtClean="0">
                <a:hlinkClick r:id="rId4"/>
              </a:rPr>
              <a:t>http</a:t>
            </a:r>
            <a:r>
              <a:rPr lang="en-US" altLang="ja-JP" sz="1100" dirty="0">
                <a:hlinkClick r:id="rId4"/>
              </a:rPr>
              <a:t>://</a:t>
            </a:r>
            <a:r>
              <a:rPr lang="en-US" altLang="ja-JP" sz="1100" dirty="0" smtClean="0">
                <a:hlinkClick r:id="rId4"/>
              </a:rPr>
              <a:t>www9.nhk.or.jp/nw9/marugoto/2014/11/1107.html</a:t>
            </a:r>
            <a:r>
              <a:rPr lang="ja-JP" altLang="en-US" sz="1100" dirty="0" smtClean="0"/>
              <a:t>　</a:t>
            </a:r>
            <a:r>
              <a:rPr lang="en-US" altLang="ja-JP" sz="1100" dirty="0" smtClean="0"/>
              <a:t>2015</a:t>
            </a:r>
            <a:r>
              <a:rPr lang="ja-JP" altLang="en-US" sz="1100" dirty="0" smtClean="0"/>
              <a:t>年</a:t>
            </a:r>
            <a:r>
              <a:rPr lang="en-US" altLang="ja-JP" sz="1100" dirty="0" smtClean="0"/>
              <a:t>11</a:t>
            </a:r>
            <a:r>
              <a:rPr lang="ja-JP" altLang="en-US" sz="1100" dirty="0" smtClean="0"/>
              <a:t>月</a:t>
            </a:r>
            <a:r>
              <a:rPr lang="en-US" altLang="ja-JP" sz="1100" dirty="0" smtClean="0"/>
              <a:t>10</a:t>
            </a:r>
            <a:r>
              <a:rPr lang="ja-JP" altLang="en-US" sz="1100" dirty="0" smtClean="0"/>
              <a:t>日確認</a:t>
            </a:r>
            <a:endParaRPr lang="en-US" altLang="ja-JP" sz="11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5602"/>
            <a:ext cx="2804390" cy="320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877791" y="3463049"/>
            <a:ext cx="3317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http://tukigataen.web.fc2.com/</a:t>
            </a:r>
            <a:r>
              <a:rPr lang="ja-JP" altLang="en-US" sz="1200" dirty="0" smtClean="0"/>
              <a:t>　（</a:t>
            </a:r>
            <a:r>
              <a:rPr lang="en-US" altLang="ja-JP" sz="1200" dirty="0" smtClean="0"/>
              <a:t>2015/11/30</a:t>
            </a:r>
            <a:r>
              <a:rPr lang="ja-JP" altLang="en-US" sz="1200" dirty="0" smtClean="0"/>
              <a:t>確認）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954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125113" cy="924475"/>
          </a:xfrm>
        </p:spPr>
        <p:txBody>
          <a:bodyPr/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神奈川県清川村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79512" y="1219200"/>
            <a:ext cx="8856984" cy="493776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村の総面積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89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％は山林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全体が</a:t>
            </a:r>
            <a:r>
              <a:rPr kumimoji="1" lang="ja-JP" altLang="en-US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国定公園</a:t>
            </a:r>
            <a:r>
              <a:rPr kumimoji="1" lang="ja-JP" altLang="en-US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kumimoji="1" lang="ja-JP" altLang="en-US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県立公園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に指定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イルミネーション・ロケ地として活用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→メディア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に多く取り上げられた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lang="ja-JP" altLang="en-US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インフラ整備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の問題で大渋滞発生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5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村役場職員</a:t>
            </a:r>
            <a:r>
              <a:rPr lang="en-US" altLang="ja-JP" sz="25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25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lang="en-US" altLang="ja-JP" sz="25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5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観光・産業・金融・商業の業務</a:t>
            </a:r>
            <a:r>
              <a:rPr lang="ja-JP" altLang="en-US" sz="25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lang="en-US" altLang="ja-JP" sz="25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5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請け負う</a:t>
            </a:r>
            <a:endParaRPr lang="en-US" altLang="ja-JP" sz="25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74" name="Picture 2" descr="C:\Users\gyosei\Desktop\A2_miyagase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511723" cy="334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yosei\Desktop\kiyokaw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27" y="4005064"/>
            <a:ext cx="3382516" cy="25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479664" y="6523324"/>
            <a:ext cx="3664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hlinkClick r:id="rId4"/>
              </a:rPr>
              <a:t>http://guide.travel.co.jp/article/12624</a:t>
            </a:r>
            <a:r>
              <a:rPr lang="en-US" altLang="ja-JP" sz="1200" dirty="0" smtClean="0">
                <a:hlinkClick r:id="rId4"/>
              </a:rPr>
              <a:t>/</a:t>
            </a:r>
            <a:r>
              <a:rPr lang="ja-JP" altLang="en-US" sz="1200" dirty="0" smtClean="0">
                <a:hlinkClick r:id="rId4"/>
              </a:rPr>
              <a:t>（</a:t>
            </a:r>
            <a:r>
              <a:rPr lang="en-US" altLang="ja-JP" sz="1200" dirty="0" smtClean="0">
                <a:hlinkClick r:id="rId4"/>
              </a:rPr>
              <a:t>2015/11/30</a:t>
            </a:r>
            <a:r>
              <a:rPr lang="ja-JP" altLang="en-US" sz="1200" dirty="0" smtClean="0"/>
              <a:t>確認）</a:t>
            </a:r>
            <a:endParaRPr kumimoji="1"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12588" y="3465596"/>
            <a:ext cx="21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歌手の</a:t>
            </a:r>
            <a:r>
              <a:rPr lang="en-US" altLang="ja-JP" sz="1400" dirty="0" err="1" smtClean="0"/>
              <a:t>aiko</a:t>
            </a:r>
            <a:r>
              <a:rPr lang="ja-JP" altLang="en-US" sz="1400" dirty="0" smtClean="0"/>
              <a:t>横顔</a:t>
            </a:r>
            <a:r>
              <a:rPr lang="en-US" altLang="ja-JP" sz="1400" dirty="0" smtClean="0"/>
              <a:t>PV</a:t>
            </a:r>
            <a:r>
              <a:rPr lang="ja-JP" altLang="en-US" sz="1400" dirty="0"/>
              <a:t>撮影地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29165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動作設定ボタン : ホーム 8">
            <a:hlinkClick r:id="" action="ppaction://hlinkshowjump?jump=firstslide" highlightClick="1"/>
          </p:cNvPr>
          <p:cNvSpPr/>
          <p:nvPr/>
        </p:nvSpPr>
        <p:spPr>
          <a:xfrm>
            <a:off x="1763688" y="1534653"/>
            <a:ext cx="5328592" cy="4233956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/>
              <a:t>役場</a:t>
            </a:r>
            <a:endParaRPr kumimoji="1" lang="ja-JP" altLang="en-US" sz="96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共通する問題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06266" y="4199902"/>
            <a:ext cx="3877985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9600" dirty="0" smtClean="0">
                <a:solidFill>
                  <a:srgbClr val="FF0000"/>
                </a:solidFill>
              </a:rPr>
              <a:t>人不足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4" name="爆発 1 3"/>
          <p:cNvSpPr/>
          <p:nvPr/>
        </p:nvSpPr>
        <p:spPr>
          <a:xfrm rot="19882099">
            <a:off x="-280739" y="1440908"/>
            <a:ext cx="5239694" cy="2722153"/>
          </a:xfrm>
          <a:prstGeom prst="irregularSeal1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職員不足による活動の制限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524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2-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過疎自治体の増加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8313249"/>
              </p:ext>
            </p:extLst>
          </p:nvPr>
        </p:nvGraphicFramePr>
        <p:xfrm>
          <a:off x="467544" y="1268760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11560" y="6381328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過疎地域自立促進特別借置法　</a:t>
            </a:r>
            <a:r>
              <a:rPr lang="en-US" altLang="ja-JP" sz="1100" dirty="0">
                <a:hlinkClick r:id="rId3"/>
              </a:rPr>
              <a:t>http://www.soumu.go.jp/main_content/000291622.pdf</a:t>
            </a:r>
            <a:r>
              <a:rPr lang="ja-JP" altLang="en-US" sz="1100" dirty="0">
                <a:hlinkClick r:id="rId3"/>
              </a:rPr>
              <a:t>　</a:t>
            </a:r>
            <a:r>
              <a:rPr lang="en-US" altLang="ja-JP" sz="1100" dirty="0" smtClean="0">
                <a:hlinkClick r:id="rId3"/>
              </a:rPr>
              <a:t>2015/11/18</a:t>
            </a:r>
            <a:r>
              <a:rPr lang="ja-JP" altLang="en-US" sz="1100" dirty="0" smtClean="0"/>
              <a:t>閲覧</a:t>
            </a:r>
            <a:endParaRPr kumimoji="1" lang="ja-JP" altLang="en-US" sz="1100" dirty="0"/>
          </a:p>
        </p:txBody>
      </p:sp>
      <p:sp>
        <p:nvSpPr>
          <p:cNvPr id="3" name="右矢印 2"/>
          <p:cNvSpPr/>
          <p:nvPr/>
        </p:nvSpPr>
        <p:spPr>
          <a:xfrm rot="19404333">
            <a:off x="3518389" y="3182774"/>
            <a:ext cx="2284888" cy="602885"/>
          </a:xfrm>
          <a:prstGeom prst="rightArrow">
            <a:avLst/>
          </a:prstGeom>
          <a:solidFill>
            <a:srgbClr val="F13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125113" cy="924475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2-2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共通する問題（職員数の減少）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5536" y="1628800"/>
            <a:ext cx="7920880" cy="3758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899592" y="6440125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総務省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</a:t>
            </a:r>
            <a:r>
              <a:rPr lang="zh-TW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lang="en-US" altLang="zh-TW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26</a:t>
            </a:r>
            <a:r>
              <a:rPr lang="zh-TW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年地方公共団体定員管理調査</a:t>
            </a:r>
            <a:r>
              <a:rPr lang="zh-TW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結果</a:t>
            </a:r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 rot="1277383">
            <a:off x="4866926" y="2925875"/>
            <a:ext cx="2479756" cy="50405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82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エコロジー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</TotalTime>
  <Words>766</Words>
  <Application>Microsoft Office PowerPoint</Application>
  <PresentationFormat>画面に合わせる (4:3)</PresentationFormat>
  <Paragraphs>232</Paragraphs>
  <Slides>26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アース</vt:lpstr>
      <vt:lpstr>大学実習生派遣仲介プロジェクト ～村と若者を県が繋ぎ、“共村”を目指す～</vt:lpstr>
      <vt:lpstr>Outline</vt:lpstr>
      <vt:lpstr>１．現地調査</vt:lpstr>
      <vt:lpstr>群馬県上野村</vt:lpstr>
      <vt:lpstr>群馬県南牧村調査</vt:lpstr>
      <vt:lpstr>神奈川県清川村</vt:lpstr>
      <vt:lpstr>2.共通する問題</vt:lpstr>
      <vt:lpstr>2-1.過疎自治体の増加</vt:lpstr>
      <vt:lpstr>2-2.共通する問題（職員数の減少）</vt:lpstr>
      <vt:lpstr>2-2.共通する問題（職員数の減少）</vt:lpstr>
      <vt:lpstr>2-3.職員減少の理由</vt:lpstr>
      <vt:lpstr>３.全国で起こる変化</vt:lpstr>
      <vt:lpstr>3-1.パートナーの多様化</vt:lpstr>
      <vt:lpstr>3-2.新しいセクター　「官民協働　PPP」</vt:lpstr>
      <vt:lpstr>3-3. 若者の地域参画化</vt:lpstr>
      <vt:lpstr>3-3.若者の地域参画化</vt:lpstr>
      <vt:lpstr>3-3(1).若者を取り込む　&lt;定住&gt;</vt:lpstr>
      <vt:lpstr>3-3.(2) 若者を取り込む　&lt;移住&gt;</vt:lpstr>
      <vt:lpstr>3-3.　まとめ</vt:lpstr>
      <vt:lpstr>4-1.新システムの提案</vt:lpstr>
      <vt:lpstr>4-2.新システム</vt:lpstr>
      <vt:lpstr>4-4.村へのメリット</vt:lpstr>
      <vt:lpstr>4-4.大学・学生団体のメリット</vt:lpstr>
      <vt:lpstr>4-4.県へのメリット</vt:lpstr>
      <vt:lpstr>4-5.このシステムへの願い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大学実習生派遣仲介プロジェクト ～村と若者を県が繋ぎ、共村を目指す～</dc:title>
  <dc:creator>gyosei</dc:creator>
  <cp:lastModifiedBy>gyosei</cp:lastModifiedBy>
  <cp:revision>110</cp:revision>
  <cp:lastPrinted>2015-12-03T00:18:35Z</cp:lastPrinted>
  <dcterms:created xsi:type="dcterms:W3CDTF">2015-11-27T08:32:53Z</dcterms:created>
  <dcterms:modified xsi:type="dcterms:W3CDTF">2015-12-03T14:50:46Z</dcterms:modified>
</cp:coreProperties>
</file>