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35"/>
  </p:notesMasterIdLst>
  <p:handoutMasterIdLst>
    <p:handoutMasterId r:id="rId36"/>
  </p:handoutMasterIdLst>
  <p:sldIdLst>
    <p:sldId id="265" r:id="rId3"/>
    <p:sldId id="266" r:id="rId4"/>
    <p:sldId id="283" r:id="rId5"/>
    <p:sldId id="267" r:id="rId6"/>
    <p:sldId id="270" r:id="rId7"/>
    <p:sldId id="282" r:id="rId8"/>
    <p:sldId id="268" r:id="rId9"/>
    <p:sldId id="269" r:id="rId10"/>
    <p:sldId id="272" r:id="rId11"/>
    <p:sldId id="273" r:id="rId12"/>
    <p:sldId id="275" r:id="rId13"/>
    <p:sldId id="274" r:id="rId14"/>
    <p:sldId id="276" r:id="rId15"/>
    <p:sldId id="277" r:id="rId16"/>
    <p:sldId id="281" r:id="rId17"/>
    <p:sldId id="271" r:id="rId18"/>
    <p:sldId id="295" r:id="rId19"/>
    <p:sldId id="290" r:id="rId20"/>
    <p:sldId id="286" r:id="rId21"/>
    <p:sldId id="296" r:id="rId22"/>
    <p:sldId id="287" r:id="rId23"/>
    <p:sldId id="288" r:id="rId24"/>
    <p:sldId id="298" r:id="rId25"/>
    <p:sldId id="299" r:id="rId26"/>
    <p:sldId id="300" r:id="rId27"/>
    <p:sldId id="292" r:id="rId28"/>
    <p:sldId id="293" r:id="rId29"/>
    <p:sldId id="294" r:id="rId30"/>
    <p:sldId id="280" r:id="rId31"/>
    <p:sldId id="284" r:id="rId32"/>
    <p:sldId id="297" r:id="rId33"/>
    <p:sldId id="301" r:id="rId34"/>
  </p:sldIdLst>
  <p:sldSz cx="12188825" cy="6858000"/>
  <p:notesSz cx="6858000" cy="9144000"/>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030">
          <p15:clr>
            <a:srgbClr val="A4A3A4"/>
          </p15:clr>
        </p15:guide>
        <p15:guide id="3" orient="horz" pos="1200">
          <p15:clr>
            <a:srgbClr val="A4A3A4"/>
          </p15:clr>
        </p15:guide>
        <p15:guide id="4" orient="horz" pos="1008">
          <p15:clr>
            <a:srgbClr val="A4A3A4"/>
          </p15:clr>
        </p15:guide>
        <p15:guide id="5" orient="horz" pos="3792">
          <p15:clr>
            <a:srgbClr val="A4A3A4"/>
          </p15:clr>
        </p15:guide>
        <p15:guide id="6" orient="horz">
          <p15:clr>
            <a:srgbClr val="A4A3A4"/>
          </p15:clr>
        </p15:guide>
        <p15:guide id="7" orient="horz" pos="3360">
          <p15:clr>
            <a:srgbClr val="A4A3A4"/>
          </p15:clr>
        </p15:guide>
        <p15:guide id="8" orient="horz" pos="3312">
          <p15:clr>
            <a:srgbClr val="A4A3A4"/>
          </p15:clr>
        </p15:guide>
        <p15:guide id="9" orient="horz" pos="240">
          <p15:clr>
            <a:srgbClr val="A4A3A4"/>
          </p15:clr>
        </p15:guide>
        <p15:guide id="10" orient="horz" pos="432">
          <p15:clr>
            <a:srgbClr val="A4A3A4"/>
          </p15:clr>
        </p15:guide>
        <p15:guide id="11" orient="horz" pos="2784">
          <p15:clr>
            <a:srgbClr val="A4A3A4"/>
          </p15:clr>
        </p15:guide>
        <p15:guide id="12" pos="3839">
          <p15:clr>
            <a:srgbClr val="A4A3A4"/>
          </p15:clr>
        </p15:guide>
        <p15:guide id="13" pos="959">
          <p15:clr>
            <a:srgbClr val="A4A3A4"/>
          </p15:clr>
        </p15:guide>
        <p15:guide id="14" pos="6143">
          <p15:clr>
            <a:srgbClr val="A4A3A4"/>
          </p15:clr>
        </p15:guide>
        <p15:guide id="15" pos="1247">
          <p15:clr>
            <a:srgbClr val="A4A3A4"/>
          </p15:clr>
        </p15:guide>
        <p15:guide id="16" pos="7007">
          <p15:clr>
            <a:srgbClr val="A4A3A4"/>
          </p15:clr>
        </p15:guide>
        <p15:guide id="17" pos="5855">
          <p15:clr>
            <a:srgbClr val="A4A3A4"/>
          </p15:clr>
        </p15:guide>
        <p15:guide id="18" pos="671">
          <p15:clr>
            <a:srgbClr val="A4A3A4"/>
          </p15:clr>
        </p15:guide>
        <p15:guide id="19" pos="7151">
          <p15:clr>
            <a:srgbClr val="A4A3A4"/>
          </p15:clr>
        </p15:guide>
        <p15:guide id="20" pos="3119">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1410"/>
    <a:srgbClr val="49F42C"/>
    <a:srgbClr val="FC5104"/>
    <a:srgbClr val="FB7405"/>
    <a:srgbClr val="F363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9964" autoAdjust="0"/>
  </p:normalViewPr>
  <p:slideViewPr>
    <p:cSldViewPr showGuides="1">
      <p:cViewPr varScale="1">
        <p:scale>
          <a:sx n="52" d="100"/>
          <a:sy n="52" d="100"/>
        </p:scale>
        <p:origin x="1458" y="66"/>
      </p:cViewPr>
      <p:guideLst>
        <p:guide orient="horz" pos="2160"/>
        <p:guide orient="horz" pos="4030"/>
        <p:guide orient="horz" pos="1200"/>
        <p:guide orient="horz" pos="1008"/>
        <p:guide orient="horz" pos="3792"/>
        <p:guide orient="horz"/>
        <p:guide orient="horz" pos="3360"/>
        <p:guide orient="horz" pos="3312"/>
        <p:guide orient="horz" pos="240"/>
        <p:guide orient="horz" pos="432"/>
        <p:guide orient="horz" pos="2784"/>
        <p:guide pos="3839"/>
        <p:guide pos="959"/>
        <p:guide pos="6143"/>
        <p:guide pos="1247"/>
        <p:guide pos="7007"/>
        <p:guide pos="5855"/>
        <p:guide pos="671"/>
        <p:guide pos="7151"/>
        <p:guide pos="3119"/>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6" d="100"/>
          <a:sy n="66" d="100"/>
        </p:scale>
        <p:origin x="225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commentAuthors" Target="commentAuthor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r>
              <a:rPr lang="ja-JP"/>
              <a:t>ネット依存傾向の国際比較</a:t>
            </a:r>
            <a:r>
              <a:rPr lang="en-US"/>
              <a:t>(</a:t>
            </a:r>
            <a:r>
              <a:rPr lang="ja-JP"/>
              <a:t>各国全体</a:t>
            </a:r>
            <a:r>
              <a:rPr lang="en-US"/>
              <a:t>)</a:t>
            </a:r>
            <a:endParaRPr lang="ja-JP"/>
          </a:p>
        </c:rich>
      </c:tx>
      <c:layout/>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endParaRPr lang="ja-JP"/>
        </a:p>
      </c:txPr>
    </c:title>
    <c:autoTitleDeleted val="0"/>
    <c:plotArea>
      <c:layout/>
      <c:barChart>
        <c:barDir val="bar"/>
        <c:grouping val="percentStacked"/>
        <c:varyColors val="0"/>
        <c:ser>
          <c:idx val="0"/>
          <c:order val="0"/>
          <c:tx>
            <c:strRef>
              <c:f>'[Microsoft Word 内のグラフ]Sheet1'!$B$1</c:f>
              <c:strCache>
                <c:ptCount val="1"/>
                <c:pt idx="0">
                  <c:v>20~39点(ネット依存的傾向低)</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'[Microsoft Word 内のグラフ]Sheet1'!$A$2:$A$7</c:f>
              <c:strCache>
                <c:ptCount val="6"/>
                <c:pt idx="0">
                  <c:v>シンガポール</c:v>
                </c:pt>
                <c:pt idx="1">
                  <c:v>韓国</c:v>
                </c:pt>
                <c:pt idx="2">
                  <c:v>フランス</c:v>
                </c:pt>
                <c:pt idx="3">
                  <c:v>イギリス</c:v>
                </c:pt>
                <c:pt idx="4">
                  <c:v>アメリカ</c:v>
                </c:pt>
                <c:pt idx="5">
                  <c:v>日本</c:v>
                </c:pt>
              </c:strCache>
            </c:strRef>
          </c:cat>
          <c:val>
            <c:numRef>
              <c:f>'[Microsoft Word 内のグラフ]Sheet1'!$B$2:$B$7</c:f>
              <c:numCache>
                <c:formatCode>General</c:formatCode>
                <c:ptCount val="6"/>
                <c:pt idx="0">
                  <c:v>54.1</c:v>
                </c:pt>
                <c:pt idx="1">
                  <c:v>34.299999999999997</c:v>
                </c:pt>
                <c:pt idx="2">
                  <c:v>65.5</c:v>
                </c:pt>
                <c:pt idx="3">
                  <c:v>56.2</c:v>
                </c:pt>
                <c:pt idx="4">
                  <c:v>51.5</c:v>
                </c:pt>
                <c:pt idx="5">
                  <c:v>45.7</c:v>
                </c:pt>
              </c:numCache>
            </c:numRef>
          </c:val>
        </c:ser>
        <c:ser>
          <c:idx val="1"/>
          <c:order val="1"/>
          <c:tx>
            <c:strRef>
              <c:f>'[Microsoft Word 内のグラフ]Sheet1'!$C$1</c:f>
              <c:strCache>
                <c:ptCount val="1"/>
                <c:pt idx="0">
                  <c:v>40～69点（ネット依存的傾向中）</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'[Microsoft Word 内のグラフ]Sheet1'!$A$2:$A$7</c:f>
              <c:strCache>
                <c:ptCount val="6"/>
                <c:pt idx="0">
                  <c:v>シンガポール</c:v>
                </c:pt>
                <c:pt idx="1">
                  <c:v>韓国</c:v>
                </c:pt>
                <c:pt idx="2">
                  <c:v>フランス</c:v>
                </c:pt>
                <c:pt idx="3">
                  <c:v>イギリス</c:v>
                </c:pt>
                <c:pt idx="4">
                  <c:v>アメリカ</c:v>
                </c:pt>
                <c:pt idx="5">
                  <c:v>日本</c:v>
                </c:pt>
              </c:strCache>
            </c:strRef>
          </c:cat>
          <c:val>
            <c:numRef>
              <c:f>'[Microsoft Word 内のグラフ]Sheet1'!$C$2:$C$7</c:f>
              <c:numCache>
                <c:formatCode>General</c:formatCode>
                <c:ptCount val="6"/>
                <c:pt idx="0">
                  <c:v>35.5</c:v>
                </c:pt>
                <c:pt idx="1">
                  <c:v>56.8</c:v>
                </c:pt>
                <c:pt idx="2">
                  <c:v>29.2</c:v>
                </c:pt>
                <c:pt idx="3">
                  <c:v>32</c:v>
                </c:pt>
                <c:pt idx="4">
                  <c:v>33.700000000000003</c:v>
                </c:pt>
                <c:pt idx="5">
                  <c:v>46.1</c:v>
                </c:pt>
              </c:numCache>
            </c:numRef>
          </c:val>
        </c:ser>
        <c:ser>
          <c:idx val="2"/>
          <c:order val="2"/>
          <c:tx>
            <c:strRef>
              <c:f>'[Microsoft Word 内のグラフ]Sheet1'!$D$1</c:f>
              <c:strCache>
                <c:ptCount val="1"/>
                <c:pt idx="0">
                  <c:v>70点以上(ネット依存的傾向高)</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'[Microsoft Word 内のグラフ]Sheet1'!$A$2:$A$7</c:f>
              <c:strCache>
                <c:ptCount val="6"/>
                <c:pt idx="0">
                  <c:v>シンガポール</c:v>
                </c:pt>
                <c:pt idx="1">
                  <c:v>韓国</c:v>
                </c:pt>
                <c:pt idx="2">
                  <c:v>フランス</c:v>
                </c:pt>
                <c:pt idx="3">
                  <c:v>イギリス</c:v>
                </c:pt>
                <c:pt idx="4">
                  <c:v>アメリカ</c:v>
                </c:pt>
                <c:pt idx="5">
                  <c:v>日本</c:v>
                </c:pt>
              </c:strCache>
            </c:strRef>
          </c:cat>
          <c:val>
            <c:numRef>
              <c:f>'[Microsoft Word 内のグラフ]Sheet1'!$D$2:$D$7</c:f>
              <c:numCache>
                <c:formatCode>General</c:formatCode>
                <c:ptCount val="6"/>
                <c:pt idx="0">
                  <c:v>10.4</c:v>
                </c:pt>
                <c:pt idx="1">
                  <c:v>8.9</c:v>
                </c:pt>
                <c:pt idx="2">
                  <c:v>5.3</c:v>
                </c:pt>
                <c:pt idx="3">
                  <c:v>11.8</c:v>
                </c:pt>
                <c:pt idx="4">
                  <c:v>14.8</c:v>
                </c:pt>
                <c:pt idx="5">
                  <c:v>8.1999999999999993</c:v>
                </c:pt>
              </c:numCache>
            </c:numRef>
          </c:val>
        </c:ser>
        <c:dLbls>
          <c:dLblPos val="ctr"/>
          <c:showLegendKey val="0"/>
          <c:showVal val="1"/>
          <c:showCatName val="0"/>
          <c:showSerName val="0"/>
          <c:showPercent val="0"/>
          <c:showBubbleSize val="0"/>
        </c:dLbls>
        <c:gapWidth val="150"/>
        <c:overlap val="100"/>
        <c:axId val="333753632"/>
        <c:axId val="333754024"/>
      </c:barChart>
      <c:catAx>
        <c:axId val="333753632"/>
        <c:scaling>
          <c:orientation val="minMax"/>
        </c:scaling>
        <c:delete val="0"/>
        <c:axPos val="l"/>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260" b="0" i="0" u="none" strike="noStrike" kern="1200" cap="none" spc="0" normalizeH="0" baseline="0">
                <a:ln w="22225" cmpd="sng">
                  <a:solidFill>
                    <a:schemeClr val="bg2"/>
                  </a:solidFill>
                </a:ln>
                <a:solidFill>
                  <a:schemeClr val="dk1">
                    <a:lumMod val="65000"/>
                    <a:lumOff val="35000"/>
                  </a:schemeClr>
                </a:solidFill>
                <a:latin typeface="+mn-lt"/>
                <a:ea typeface="+mn-ea"/>
                <a:cs typeface="+mn-cs"/>
              </a:defRPr>
            </a:pPr>
            <a:endParaRPr lang="ja-JP"/>
          </a:p>
        </c:txPr>
        <c:crossAx val="333754024"/>
        <c:crosses val="autoZero"/>
        <c:auto val="1"/>
        <c:lblAlgn val="ctr"/>
        <c:lblOffset val="100"/>
        <c:noMultiLvlLbl val="0"/>
      </c:catAx>
      <c:valAx>
        <c:axId val="333754024"/>
        <c:scaling>
          <c:orientation val="minMax"/>
        </c:scaling>
        <c:delete val="0"/>
        <c:axPos val="b"/>
        <c:numFmt formatCode="0%"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ja-JP"/>
          </a:p>
        </c:txPr>
        <c:crossAx val="333753632"/>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03">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2" dt="2015-11-30T06:35:37.639" idx="2">
    <p:pos x="10" y="10"/>
    <p:text/>
    <p:extLst mod="1">
      <p:ext uri="{C676402C-5697-4E1C-873F-D02D1690AC5C}">
        <p15:threadingInfo xmlns:p15="http://schemas.microsoft.com/office/powerpoint/2012/main" timeZoneBias="-54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631660-4529-493A-94B6-5E385A57A41C}"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kumimoji="1" lang="ja-JP" altLang="en-US"/>
        </a:p>
      </dgm:t>
    </dgm:pt>
    <dgm:pt modelId="{C677C298-F754-41FF-A4F5-D81D39D744FC}">
      <dgm:prSet phldrT="[テキスト]"/>
      <dgm:spPr>
        <a:solidFill>
          <a:schemeClr val="bg2">
            <a:lumMod val="50000"/>
            <a:lumOff val="50000"/>
          </a:schemeClr>
        </a:solidFill>
      </dgm:spPr>
      <dgm:t>
        <a:bodyPr/>
        <a:lstStyle/>
        <a:p>
          <a:r>
            <a:rPr kumimoji="1" lang="ja-JP" altLang="en-US" dirty="0" smtClean="0"/>
            <a:t>インターネット</a:t>
          </a:r>
          <a:endParaRPr kumimoji="1" lang="ja-JP" altLang="en-US" dirty="0"/>
        </a:p>
      </dgm:t>
    </dgm:pt>
    <dgm:pt modelId="{31D8D602-2B33-4A53-ADB3-92B8ADD4FC3F}" type="parTrans" cxnId="{4BE47CAC-5619-4EF0-B087-D8A359DF05D9}">
      <dgm:prSet/>
      <dgm:spPr/>
      <dgm:t>
        <a:bodyPr/>
        <a:lstStyle/>
        <a:p>
          <a:endParaRPr kumimoji="1" lang="ja-JP" altLang="en-US"/>
        </a:p>
      </dgm:t>
    </dgm:pt>
    <dgm:pt modelId="{3A2793DF-48FA-4C85-8935-85614ECBA3E2}" type="sibTrans" cxnId="{4BE47CAC-5619-4EF0-B087-D8A359DF05D9}">
      <dgm:prSet/>
      <dgm:spPr>
        <a:solidFill>
          <a:srgbClr val="FFFF00">
            <a:alpha val="90000"/>
          </a:srgbClr>
        </a:solidFill>
      </dgm:spPr>
      <dgm:t>
        <a:bodyPr/>
        <a:lstStyle/>
        <a:p>
          <a:endParaRPr kumimoji="1" lang="ja-JP" altLang="en-US"/>
        </a:p>
      </dgm:t>
    </dgm:pt>
    <dgm:pt modelId="{E63148EB-83EF-47CD-9637-6627592BB3CE}">
      <dgm:prSet phldrT="[テキスト]" custT="1"/>
      <dgm:spPr>
        <a:solidFill>
          <a:schemeClr val="bg2">
            <a:lumMod val="50000"/>
            <a:lumOff val="50000"/>
          </a:schemeClr>
        </a:solidFill>
      </dgm:spPr>
      <dgm:t>
        <a:bodyPr/>
        <a:lstStyle/>
        <a:p>
          <a:r>
            <a:rPr kumimoji="1" lang="ja-JP" altLang="en-US" sz="2600" dirty="0" smtClean="0"/>
            <a:t>無線</a:t>
          </a:r>
          <a:r>
            <a:rPr kumimoji="1" lang="en-US" altLang="ja-JP" sz="2600" dirty="0" smtClean="0"/>
            <a:t>LAN</a:t>
          </a:r>
          <a:r>
            <a:rPr kumimoji="1" lang="ja-JP" altLang="en-US" sz="2600" dirty="0" smtClean="0"/>
            <a:t>ルーター（</a:t>
          </a:r>
          <a:r>
            <a:rPr kumimoji="1" lang="en-US" altLang="ja-JP" sz="2600" dirty="0" smtClean="0"/>
            <a:t>Wi-Fi</a:t>
          </a:r>
          <a:r>
            <a:rPr kumimoji="1" lang="ja-JP" altLang="en-US" sz="2600" dirty="0" smtClean="0"/>
            <a:t>）</a:t>
          </a:r>
          <a:endParaRPr kumimoji="1" lang="ja-JP" altLang="en-US" sz="2600" dirty="0"/>
        </a:p>
      </dgm:t>
    </dgm:pt>
    <dgm:pt modelId="{C6573343-01DF-4F45-9091-3338036F80C8}" type="parTrans" cxnId="{EABDEA06-07AA-4EBB-A76F-59E9958F3C23}">
      <dgm:prSet/>
      <dgm:spPr/>
      <dgm:t>
        <a:bodyPr/>
        <a:lstStyle/>
        <a:p>
          <a:endParaRPr kumimoji="1" lang="ja-JP" altLang="en-US"/>
        </a:p>
      </dgm:t>
    </dgm:pt>
    <dgm:pt modelId="{525971CC-368C-4461-A6CE-0C79B36C1E08}" type="sibTrans" cxnId="{EABDEA06-07AA-4EBB-A76F-59E9958F3C23}">
      <dgm:prSet/>
      <dgm:spPr>
        <a:solidFill>
          <a:srgbClr val="FFFF00">
            <a:alpha val="90000"/>
          </a:srgbClr>
        </a:solidFill>
      </dgm:spPr>
      <dgm:t>
        <a:bodyPr/>
        <a:lstStyle/>
        <a:p>
          <a:endParaRPr kumimoji="1" lang="ja-JP" altLang="en-US"/>
        </a:p>
      </dgm:t>
    </dgm:pt>
    <dgm:pt modelId="{EC21DCF4-0ED2-4488-B131-809172D3E12E}">
      <dgm:prSet phldrT="[テキスト]"/>
      <dgm:spPr>
        <a:solidFill>
          <a:schemeClr val="bg2">
            <a:lumMod val="50000"/>
            <a:lumOff val="50000"/>
          </a:schemeClr>
        </a:solidFill>
      </dgm:spPr>
      <dgm:t>
        <a:bodyPr/>
        <a:lstStyle/>
        <a:p>
          <a:r>
            <a:rPr kumimoji="1" lang="ja-JP" altLang="en-US" dirty="0" smtClean="0"/>
            <a:t>通信機器（</a:t>
          </a:r>
          <a:r>
            <a:rPr kumimoji="1" lang="en-US" altLang="ja-JP" dirty="0" smtClean="0"/>
            <a:t>Wi-Fi</a:t>
          </a:r>
          <a:r>
            <a:rPr kumimoji="1" lang="ja-JP" altLang="en-US" dirty="0" smtClean="0"/>
            <a:t>対応）</a:t>
          </a:r>
          <a:endParaRPr kumimoji="1" lang="ja-JP" altLang="en-US" dirty="0"/>
        </a:p>
      </dgm:t>
    </dgm:pt>
    <dgm:pt modelId="{5DD66E73-DAC4-4E90-BF68-FA9DA33680AE}" type="parTrans" cxnId="{DD2AC993-554A-4B74-BB62-258135F82B0A}">
      <dgm:prSet/>
      <dgm:spPr/>
      <dgm:t>
        <a:bodyPr/>
        <a:lstStyle/>
        <a:p>
          <a:endParaRPr kumimoji="1" lang="ja-JP" altLang="en-US"/>
        </a:p>
      </dgm:t>
    </dgm:pt>
    <dgm:pt modelId="{F6EE1D5D-D86D-42AC-BA57-441B5BEF261B}" type="sibTrans" cxnId="{DD2AC993-554A-4B74-BB62-258135F82B0A}">
      <dgm:prSet/>
      <dgm:spPr/>
      <dgm:t>
        <a:bodyPr/>
        <a:lstStyle/>
        <a:p>
          <a:endParaRPr kumimoji="1" lang="ja-JP" altLang="en-US"/>
        </a:p>
      </dgm:t>
    </dgm:pt>
    <dgm:pt modelId="{002D2379-7827-412A-8F2F-2CC2E629F0E7}">
      <dgm:prSet/>
      <dgm:spPr>
        <a:solidFill>
          <a:schemeClr val="bg2">
            <a:lumMod val="50000"/>
            <a:lumOff val="50000"/>
          </a:schemeClr>
        </a:solidFill>
      </dgm:spPr>
      <dgm:t>
        <a:bodyPr/>
        <a:lstStyle/>
        <a:p>
          <a:r>
            <a:rPr kumimoji="1" lang="ja-JP" altLang="en-US" dirty="0" smtClean="0"/>
            <a:t>ブロードバンドモデム</a:t>
          </a:r>
          <a:endParaRPr kumimoji="1" lang="ja-JP" altLang="en-US" dirty="0"/>
        </a:p>
      </dgm:t>
    </dgm:pt>
    <dgm:pt modelId="{F43C9C31-4FB3-45F1-AB45-F7CE15E13B83}" type="parTrans" cxnId="{54064FC1-467D-4D37-BADF-048DB32B6244}">
      <dgm:prSet/>
      <dgm:spPr/>
      <dgm:t>
        <a:bodyPr/>
        <a:lstStyle/>
        <a:p>
          <a:endParaRPr kumimoji="1" lang="ja-JP" altLang="en-US"/>
        </a:p>
      </dgm:t>
    </dgm:pt>
    <dgm:pt modelId="{DDE84620-9D49-4B7B-8A8A-58CEEE7FEE83}" type="sibTrans" cxnId="{54064FC1-467D-4D37-BADF-048DB32B6244}">
      <dgm:prSet/>
      <dgm:spPr>
        <a:solidFill>
          <a:srgbClr val="FFFF00">
            <a:alpha val="90000"/>
          </a:srgbClr>
        </a:solidFill>
      </dgm:spPr>
      <dgm:t>
        <a:bodyPr/>
        <a:lstStyle/>
        <a:p>
          <a:endParaRPr kumimoji="1" lang="ja-JP" altLang="en-US"/>
        </a:p>
      </dgm:t>
    </dgm:pt>
    <dgm:pt modelId="{EC00DCE7-26A9-46F5-848C-018D079D91DC}" type="pres">
      <dgm:prSet presAssocID="{40631660-4529-493A-94B6-5E385A57A41C}" presName="outerComposite" presStyleCnt="0">
        <dgm:presLayoutVars>
          <dgm:chMax val="5"/>
          <dgm:dir/>
          <dgm:resizeHandles val="exact"/>
        </dgm:presLayoutVars>
      </dgm:prSet>
      <dgm:spPr/>
      <dgm:t>
        <a:bodyPr/>
        <a:lstStyle/>
        <a:p>
          <a:endParaRPr kumimoji="1" lang="ja-JP" altLang="en-US"/>
        </a:p>
      </dgm:t>
    </dgm:pt>
    <dgm:pt modelId="{4609EE6B-7BB5-4897-9205-8FBFD8C67B28}" type="pres">
      <dgm:prSet presAssocID="{40631660-4529-493A-94B6-5E385A57A41C}" presName="dummyMaxCanvas" presStyleCnt="0">
        <dgm:presLayoutVars/>
      </dgm:prSet>
      <dgm:spPr/>
    </dgm:pt>
    <dgm:pt modelId="{CE128527-F833-4538-880E-1095A3B378CB}" type="pres">
      <dgm:prSet presAssocID="{40631660-4529-493A-94B6-5E385A57A41C}" presName="FourNodes_1" presStyleLbl="node1" presStyleIdx="0" presStyleCnt="4">
        <dgm:presLayoutVars>
          <dgm:bulletEnabled val="1"/>
        </dgm:presLayoutVars>
      </dgm:prSet>
      <dgm:spPr/>
      <dgm:t>
        <a:bodyPr/>
        <a:lstStyle/>
        <a:p>
          <a:endParaRPr kumimoji="1" lang="ja-JP" altLang="en-US"/>
        </a:p>
      </dgm:t>
    </dgm:pt>
    <dgm:pt modelId="{09B92B68-B49D-4E4A-BDF1-59D6B99A8D4D}" type="pres">
      <dgm:prSet presAssocID="{40631660-4529-493A-94B6-5E385A57A41C}" presName="FourNodes_2" presStyleLbl="node1" presStyleIdx="1" presStyleCnt="4">
        <dgm:presLayoutVars>
          <dgm:bulletEnabled val="1"/>
        </dgm:presLayoutVars>
      </dgm:prSet>
      <dgm:spPr/>
      <dgm:t>
        <a:bodyPr/>
        <a:lstStyle/>
        <a:p>
          <a:endParaRPr kumimoji="1" lang="ja-JP" altLang="en-US"/>
        </a:p>
      </dgm:t>
    </dgm:pt>
    <dgm:pt modelId="{9DA68E79-EC22-4CAF-9B60-E9AC45F52CF3}" type="pres">
      <dgm:prSet presAssocID="{40631660-4529-493A-94B6-5E385A57A41C}" presName="FourNodes_3" presStyleLbl="node1" presStyleIdx="2" presStyleCnt="4">
        <dgm:presLayoutVars>
          <dgm:bulletEnabled val="1"/>
        </dgm:presLayoutVars>
      </dgm:prSet>
      <dgm:spPr/>
      <dgm:t>
        <a:bodyPr/>
        <a:lstStyle/>
        <a:p>
          <a:endParaRPr kumimoji="1" lang="ja-JP" altLang="en-US"/>
        </a:p>
      </dgm:t>
    </dgm:pt>
    <dgm:pt modelId="{A4F0890E-E1F0-4724-8C80-108531759D66}" type="pres">
      <dgm:prSet presAssocID="{40631660-4529-493A-94B6-5E385A57A41C}" presName="FourNodes_4" presStyleLbl="node1" presStyleIdx="3" presStyleCnt="4">
        <dgm:presLayoutVars>
          <dgm:bulletEnabled val="1"/>
        </dgm:presLayoutVars>
      </dgm:prSet>
      <dgm:spPr/>
      <dgm:t>
        <a:bodyPr/>
        <a:lstStyle/>
        <a:p>
          <a:endParaRPr kumimoji="1" lang="ja-JP" altLang="en-US"/>
        </a:p>
      </dgm:t>
    </dgm:pt>
    <dgm:pt modelId="{BFA30623-A73C-43E3-BA05-A7EF00AEF888}" type="pres">
      <dgm:prSet presAssocID="{40631660-4529-493A-94B6-5E385A57A41C}" presName="FourConn_1-2" presStyleLbl="fgAccFollowNode1" presStyleIdx="0" presStyleCnt="3">
        <dgm:presLayoutVars>
          <dgm:bulletEnabled val="1"/>
        </dgm:presLayoutVars>
      </dgm:prSet>
      <dgm:spPr/>
      <dgm:t>
        <a:bodyPr/>
        <a:lstStyle/>
        <a:p>
          <a:endParaRPr kumimoji="1" lang="ja-JP" altLang="en-US"/>
        </a:p>
      </dgm:t>
    </dgm:pt>
    <dgm:pt modelId="{9717116F-1271-4D94-875E-F3AAB5A0E8AE}" type="pres">
      <dgm:prSet presAssocID="{40631660-4529-493A-94B6-5E385A57A41C}" presName="FourConn_2-3" presStyleLbl="fgAccFollowNode1" presStyleIdx="1" presStyleCnt="3">
        <dgm:presLayoutVars>
          <dgm:bulletEnabled val="1"/>
        </dgm:presLayoutVars>
      </dgm:prSet>
      <dgm:spPr/>
      <dgm:t>
        <a:bodyPr/>
        <a:lstStyle/>
        <a:p>
          <a:endParaRPr kumimoji="1" lang="ja-JP" altLang="en-US"/>
        </a:p>
      </dgm:t>
    </dgm:pt>
    <dgm:pt modelId="{A6EB3F1D-6752-46B9-8977-756F50EE459E}" type="pres">
      <dgm:prSet presAssocID="{40631660-4529-493A-94B6-5E385A57A41C}" presName="FourConn_3-4" presStyleLbl="fgAccFollowNode1" presStyleIdx="2" presStyleCnt="3">
        <dgm:presLayoutVars>
          <dgm:bulletEnabled val="1"/>
        </dgm:presLayoutVars>
      </dgm:prSet>
      <dgm:spPr/>
      <dgm:t>
        <a:bodyPr/>
        <a:lstStyle/>
        <a:p>
          <a:endParaRPr kumimoji="1" lang="ja-JP" altLang="en-US"/>
        </a:p>
      </dgm:t>
    </dgm:pt>
    <dgm:pt modelId="{5E7F0F66-C2C9-44BD-9581-17F352FF76BD}" type="pres">
      <dgm:prSet presAssocID="{40631660-4529-493A-94B6-5E385A57A41C}" presName="FourNodes_1_text" presStyleLbl="node1" presStyleIdx="3" presStyleCnt="4">
        <dgm:presLayoutVars>
          <dgm:bulletEnabled val="1"/>
        </dgm:presLayoutVars>
      </dgm:prSet>
      <dgm:spPr/>
      <dgm:t>
        <a:bodyPr/>
        <a:lstStyle/>
        <a:p>
          <a:endParaRPr kumimoji="1" lang="ja-JP" altLang="en-US"/>
        </a:p>
      </dgm:t>
    </dgm:pt>
    <dgm:pt modelId="{EE700A44-9115-46D4-8DA8-404EB1EEAFB0}" type="pres">
      <dgm:prSet presAssocID="{40631660-4529-493A-94B6-5E385A57A41C}" presName="FourNodes_2_text" presStyleLbl="node1" presStyleIdx="3" presStyleCnt="4">
        <dgm:presLayoutVars>
          <dgm:bulletEnabled val="1"/>
        </dgm:presLayoutVars>
      </dgm:prSet>
      <dgm:spPr/>
      <dgm:t>
        <a:bodyPr/>
        <a:lstStyle/>
        <a:p>
          <a:endParaRPr kumimoji="1" lang="ja-JP" altLang="en-US"/>
        </a:p>
      </dgm:t>
    </dgm:pt>
    <dgm:pt modelId="{9B8555CF-EBE2-4878-B97F-69EBECE234C6}" type="pres">
      <dgm:prSet presAssocID="{40631660-4529-493A-94B6-5E385A57A41C}" presName="FourNodes_3_text" presStyleLbl="node1" presStyleIdx="3" presStyleCnt="4">
        <dgm:presLayoutVars>
          <dgm:bulletEnabled val="1"/>
        </dgm:presLayoutVars>
      </dgm:prSet>
      <dgm:spPr/>
      <dgm:t>
        <a:bodyPr/>
        <a:lstStyle/>
        <a:p>
          <a:endParaRPr kumimoji="1" lang="ja-JP" altLang="en-US"/>
        </a:p>
      </dgm:t>
    </dgm:pt>
    <dgm:pt modelId="{F044C8AE-2E1F-40EB-B12D-A47B5BF95CA4}" type="pres">
      <dgm:prSet presAssocID="{40631660-4529-493A-94B6-5E385A57A41C}" presName="FourNodes_4_text" presStyleLbl="node1" presStyleIdx="3" presStyleCnt="4">
        <dgm:presLayoutVars>
          <dgm:bulletEnabled val="1"/>
        </dgm:presLayoutVars>
      </dgm:prSet>
      <dgm:spPr/>
      <dgm:t>
        <a:bodyPr/>
        <a:lstStyle/>
        <a:p>
          <a:endParaRPr kumimoji="1" lang="ja-JP" altLang="en-US"/>
        </a:p>
      </dgm:t>
    </dgm:pt>
  </dgm:ptLst>
  <dgm:cxnLst>
    <dgm:cxn modelId="{EFF77ADE-891C-4DC0-8C11-4D1D3A2DA8F3}" type="presOf" srcId="{3A2793DF-48FA-4C85-8935-85614ECBA3E2}" destId="{BFA30623-A73C-43E3-BA05-A7EF00AEF888}" srcOrd="0" destOrd="0" presId="urn:microsoft.com/office/officeart/2005/8/layout/vProcess5"/>
    <dgm:cxn modelId="{4A1D4B19-13D1-4F2F-872C-08B259FCB71A}" type="presOf" srcId="{525971CC-368C-4461-A6CE-0C79B36C1E08}" destId="{A6EB3F1D-6752-46B9-8977-756F50EE459E}" srcOrd="0" destOrd="0" presId="urn:microsoft.com/office/officeart/2005/8/layout/vProcess5"/>
    <dgm:cxn modelId="{03FAD9EC-4306-47F7-9372-18FD5F6ACD3C}" type="presOf" srcId="{C677C298-F754-41FF-A4F5-D81D39D744FC}" destId="{CE128527-F833-4538-880E-1095A3B378CB}" srcOrd="0" destOrd="0" presId="urn:microsoft.com/office/officeart/2005/8/layout/vProcess5"/>
    <dgm:cxn modelId="{D58EC141-3F90-43C8-9916-7E8D2057DBFF}" type="presOf" srcId="{E63148EB-83EF-47CD-9637-6627592BB3CE}" destId="{9B8555CF-EBE2-4878-B97F-69EBECE234C6}" srcOrd="1" destOrd="0" presId="urn:microsoft.com/office/officeart/2005/8/layout/vProcess5"/>
    <dgm:cxn modelId="{76E9BB07-9CBC-4F20-8981-5053BB409646}" type="presOf" srcId="{40631660-4529-493A-94B6-5E385A57A41C}" destId="{EC00DCE7-26A9-46F5-848C-018D079D91DC}" srcOrd="0" destOrd="0" presId="urn:microsoft.com/office/officeart/2005/8/layout/vProcess5"/>
    <dgm:cxn modelId="{172ED7E3-43EF-4638-B9F0-191C59D91F3B}" type="presOf" srcId="{E63148EB-83EF-47CD-9637-6627592BB3CE}" destId="{9DA68E79-EC22-4CAF-9B60-E9AC45F52CF3}" srcOrd="0" destOrd="0" presId="urn:microsoft.com/office/officeart/2005/8/layout/vProcess5"/>
    <dgm:cxn modelId="{7E99BD0C-4063-43D1-9D03-9D1F672229E7}" type="presOf" srcId="{EC21DCF4-0ED2-4488-B131-809172D3E12E}" destId="{A4F0890E-E1F0-4724-8C80-108531759D66}" srcOrd="0" destOrd="0" presId="urn:microsoft.com/office/officeart/2005/8/layout/vProcess5"/>
    <dgm:cxn modelId="{EABDEA06-07AA-4EBB-A76F-59E9958F3C23}" srcId="{40631660-4529-493A-94B6-5E385A57A41C}" destId="{E63148EB-83EF-47CD-9637-6627592BB3CE}" srcOrd="2" destOrd="0" parTransId="{C6573343-01DF-4F45-9091-3338036F80C8}" sibTransId="{525971CC-368C-4461-A6CE-0C79B36C1E08}"/>
    <dgm:cxn modelId="{69B5C3AF-EB01-4322-9E47-1EA1E49A0476}" type="presOf" srcId="{002D2379-7827-412A-8F2F-2CC2E629F0E7}" destId="{09B92B68-B49D-4E4A-BDF1-59D6B99A8D4D}" srcOrd="0" destOrd="0" presId="urn:microsoft.com/office/officeart/2005/8/layout/vProcess5"/>
    <dgm:cxn modelId="{E92868FA-694A-4F15-A7CB-D2E8FC8B5C9C}" type="presOf" srcId="{002D2379-7827-412A-8F2F-2CC2E629F0E7}" destId="{EE700A44-9115-46D4-8DA8-404EB1EEAFB0}" srcOrd="1" destOrd="0" presId="urn:microsoft.com/office/officeart/2005/8/layout/vProcess5"/>
    <dgm:cxn modelId="{92C68232-4145-491D-B3E5-9CB3DC8EEA57}" type="presOf" srcId="{C677C298-F754-41FF-A4F5-D81D39D744FC}" destId="{5E7F0F66-C2C9-44BD-9581-17F352FF76BD}" srcOrd="1" destOrd="0" presId="urn:microsoft.com/office/officeart/2005/8/layout/vProcess5"/>
    <dgm:cxn modelId="{6E1A441D-FFD9-4E74-BBBF-75F35583B263}" type="presOf" srcId="{EC21DCF4-0ED2-4488-B131-809172D3E12E}" destId="{F044C8AE-2E1F-40EB-B12D-A47B5BF95CA4}" srcOrd="1" destOrd="0" presId="urn:microsoft.com/office/officeart/2005/8/layout/vProcess5"/>
    <dgm:cxn modelId="{4BE47CAC-5619-4EF0-B087-D8A359DF05D9}" srcId="{40631660-4529-493A-94B6-5E385A57A41C}" destId="{C677C298-F754-41FF-A4F5-D81D39D744FC}" srcOrd="0" destOrd="0" parTransId="{31D8D602-2B33-4A53-ADB3-92B8ADD4FC3F}" sibTransId="{3A2793DF-48FA-4C85-8935-85614ECBA3E2}"/>
    <dgm:cxn modelId="{21CB281D-7C4B-4027-9061-ECCAD1978FEB}" type="presOf" srcId="{DDE84620-9D49-4B7B-8A8A-58CEEE7FEE83}" destId="{9717116F-1271-4D94-875E-F3AAB5A0E8AE}" srcOrd="0" destOrd="0" presId="urn:microsoft.com/office/officeart/2005/8/layout/vProcess5"/>
    <dgm:cxn modelId="{54064FC1-467D-4D37-BADF-048DB32B6244}" srcId="{40631660-4529-493A-94B6-5E385A57A41C}" destId="{002D2379-7827-412A-8F2F-2CC2E629F0E7}" srcOrd="1" destOrd="0" parTransId="{F43C9C31-4FB3-45F1-AB45-F7CE15E13B83}" sibTransId="{DDE84620-9D49-4B7B-8A8A-58CEEE7FEE83}"/>
    <dgm:cxn modelId="{DD2AC993-554A-4B74-BB62-258135F82B0A}" srcId="{40631660-4529-493A-94B6-5E385A57A41C}" destId="{EC21DCF4-0ED2-4488-B131-809172D3E12E}" srcOrd="3" destOrd="0" parTransId="{5DD66E73-DAC4-4E90-BF68-FA9DA33680AE}" sibTransId="{F6EE1D5D-D86D-42AC-BA57-441B5BEF261B}"/>
    <dgm:cxn modelId="{5990B008-C393-4A48-8C5E-AA491025D76C}" type="presParOf" srcId="{EC00DCE7-26A9-46F5-848C-018D079D91DC}" destId="{4609EE6B-7BB5-4897-9205-8FBFD8C67B28}" srcOrd="0" destOrd="0" presId="urn:microsoft.com/office/officeart/2005/8/layout/vProcess5"/>
    <dgm:cxn modelId="{6B6BB8C1-513C-4CD2-B3C2-ABAD39948105}" type="presParOf" srcId="{EC00DCE7-26A9-46F5-848C-018D079D91DC}" destId="{CE128527-F833-4538-880E-1095A3B378CB}" srcOrd="1" destOrd="0" presId="urn:microsoft.com/office/officeart/2005/8/layout/vProcess5"/>
    <dgm:cxn modelId="{683A20ED-894E-47D1-B678-C9AB3A61057E}" type="presParOf" srcId="{EC00DCE7-26A9-46F5-848C-018D079D91DC}" destId="{09B92B68-B49D-4E4A-BDF1-59D6B99A8D4D}" srcOrd="2" destOrd="0" presId="urn:microsoft.com/office/officeart/2005/8/layout/vProcess5"/>
    <dgm:cxn modelId="{B052E932-F118-41F1-879B-E8C9C2DC92EB}" type="presParOf" srcId="{EC00DCE7-26A9-46F5-848C-018D079D91DC}" destId="{9DA68E79-EC22-4CAF-9B60-E9AC45F52CF3}" srcOrd="3" destOrd="0" presId="urn:microsoft.com/office/officeart/2005/8/layout/vProcess5"/>
    <dgm:cxn modelId="{63F3AFAC-CEEB-4B18-8743-2AD02382CE06}" type="presParOf" srcId="{EC00DCE7-26A9-46F5-848C-018D079D91DC}" destId="{A4F0890E-E1F0-4724-8C80-108531759D66}" srcOrd="4" destOrd="0" presId="urn:microsoft.com/office/officeart/2005/8/layout/vProcess5"/>
    <dgm:cxn modelId="{6D5E7E83-C6C2-42EB-8CC0-410B771FE0CD}" type="presParOf" srcId="{EC00DCE7-26A9-46F5-848C-018D079D91DC}" destId="{BFA30623-A73C-43E3-BA05-A7EF00AEF888}" srcOrd="5" destOrd="0" presId="urn:microsoft.com/office/officeart/2005/8/layout/vProcess5"/>
    <dgm:cxn modelId="{DDE19028-EF3E-4066-9FE2-89FC8D6D28C3}" type="presParOf" srcId="{EC00DCE7-26A9-46F5-848C-018D079D91DC}" destId="{9717116F-1271-4D94-875E-F3AAB5A0E8AE}" srcOrd="6" destOrd="0" presId="urn:microsoft.com/office/officeart/2005/8/layout/vProcess5"/>
    <dgm:cxn modelId="{222F8E4F-55C4-4DA8-8963-0CBEA9BBAD92}" type="presParOf" srcId="{EC00DCE7-26A9-46F5-848C-018D079D91DC}" destId="{A6EB3F1D-6752-46B9-8977-756F50EE459E}" srcOrd="7" destOrd="0" presId="urn:microsoft.com/office/officeart/2005/8/layout/vProcess5"/>
    <dgm:cxn modelId="{4EBF739C-DAE2-4E09-A376-AA80C37F60EE}" type="presParOf" srcId="{EC00DCE7-26A9-46F5-848C-018D079D91DC}" destId="{5E7F0F66-C2C9-44BD-9581-17F352FF76BD}" srcOrd="8" destOrd="0" presId="urn:microsoft.com/office/officeart/2005/8/layout/vProcess5"/>
    <dgm:cxn modelId="{780E1361-FF51-44E0-9609-D60493AA470C}" type="presParOf" srcId="{EC00DCE7-26A9-46F5-848C-018D079D91DC}" destId="{EE700A44-9115-46D4-8DA8-404EB1EEAFB0}" srcOrd="9" destOrd="0" presId="urn:microsoft.com/office/officeart/2005/8/layout/vProcess5"/>
    <dgm:cxn modelId="{C521024E-CBEA-43A3-821A-E524D16D80E6}" type="presParOf" srcId="{EC00DCE7-26A9-46F5-848C-018D079D91DC}" destId="{9B8555CF-EBE2-4878-B97F-69EBECE234C6}" srcOrd="10" destOrd="0" presId="urn:microsoft.com/office/officeart/2005/8/layout/vProcess5"/>
    <dgm:cxn modelId="{B89272D6-7FA3-4517-8557-C10F626CA82E}" type="presParOf" srcId="{EC00DCE7-26A9-46F5-848C-018D079D91DC}" destId="{F044C8AE-2E1F-40EB-B12D-A47B5BF95CA4}"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128527-F833-4538-880E-1095A3B378CB}">
      <dsp:nvSpPr>
        <dsp:cNvPr id="0" name=""/>
        <dsp:cNvSpPr/>
      </dsp:nvSpPr>
      <dsp:spPr>
        <a:xfrm>
          <a:off x="0" y="0"/>
          <a:ext cx="4425949" cy="887095"/>
        </a:xfrm>
        <a:prstGeom prst="roundRect">
          <a:avLst>
            <a:gd name="adj" fmla="val 10000"/>
          </a:avLst>
        </a:prstGeom>
        <a:solidFill>
          <a:schemeClr val="bg2">
            <a:lumMod val="50000"/>
            <a:lumOff val="5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kumimoji="1" lang="ja-JP" altLang="en-US" sz="2500" kern="1200" dirty="0" smtClean="0"/>
            <a:t>インターネット</a:t>
          </a:r>
          <a:endParaRPr kumimoji="1" lang="ja-JP" altLang="en-US" sz="2500" kern="1200" dirty="0"/>
        </a:p>
      </dsp:txBody>
      <dsp:txXfrm>
        <a:off x="25982" y="25982"/>
        <a:ext cx="3393745" cy="835131"/>
      </dsp:txXfrm>
    </dsp:sp>
    <dsp:sp modelId="{09B92B68-B49D-4E4A-BDF1-59D6B99A8D4D}">
      <dsp:nvSpPr>
        <dsp:cNvPr id="0" name=""/>
        <dsp:cNvSpPr/>
      </dsp:nvSpPr>
      <dsp:spPr>
        <a:xfrm>
          <a:off x="370673" y="1048385"/>
          <a:ext cx="4425949" cy="887095"/>
        </a:xfrm>
        <a:prstGeom prst="roundRect">
          <a:avLst>
            <a:gd name="adj" fmla="val 10000"/>
          </a:avLst>
        </a:prstGeom>
        <a:solidFill>
          <a:schemeClr val="bg2">
            <a:lumMod val="50000"/>
            <a:lumOff val="5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kumimoji="1" lang="ja-JP" altLang="en-US" sz="2500" kern="1200" dirty="0" smtClean="0"/>
            <a:t>ブロードバンドモデム</a:t>
          </a:r>
          <a:endParaRPr kumimoji="1" lang="ja-JP" altLang="en-US" sz="2500" kern="1200" dirty="0"/>
        </a:p>
      </dsp:txBody>
      <dsp:txXfrm>
        <a:off x="396655" y="1074367"/>
        <a:ext cx="3426700" cy="835131"/>
      </dsp:txXfrm>
    </dsp:sp>
    <dsp:sp modelId="{9DA68E79-EC22-4CAF-9B60-E9AC45F52CF3}">
      <dsp:nvSpPr>
        <dsp:cNvPr id="0" name=""/>
        <dsp:cNvSpPr/>
      </dsp:nvSpPr>
      <dsp:spPr>
        <a:xfrm>
          <a:off x="735814" y="2096770"/>
          <a:ext cx="4425949" cy="887095"/>
        </a:xfrm>
        <a:prstGeom prst="roundRect">
          <a:avLst>
            <a:gd name="adj" fmla="val 10000"/>
          </a:avLst>
        </a:prstGeom>
        <a:solidFill>
          <a:schemeClr val="bg2">
            <a:lumMod val="50000"/>
            <a:lumOff val="5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kumimoji="1" lang="ja-JP" altLang="en-US" sz="2600" kern="1200" dirty="0" smtClean="0"/>
            <a:t>無線</a:t>
          </a:r>
          <a:r>
            <a:rPr kumimoji="1" lang="en-US" altLang="ja-JP" sz="2600" kern="1200" dirty="0" smtClean="0"/>
            <a:t>LAN</a:t>
          </a:r>
          <a:r>
            <a:rPr kumimoji="1" lang="ja-JP" altLang="en-US" sz="2600" kern="1200" dirty="0" smtClean="0"/>
            <a:t>ルーター（</a:t>
          </a:r>
          <a:r>
            <a:rPr kumimoji="1" lang="en-US" altLang="ja-JP" sz="2600" kern="1200" dirty="0" smtClean="0"/>
            <a:t>Wi-Fi</a:t>
          </a:r>
          <a:r>
            <a:rPr kumimoji="1" lang="ja-JP" altLang="en-US" sz="2600" kern="1200" dirty="0" smtClean="0"/>
            <a:t>）</a:t>
          </a:r>
          <a:endParaRPr kumimoji="1" lang="ja-JP" altLang="en-US" sz="2600" kern="1200" dirty="0"/>
        </a:p>
      </dsp:txBody>
      <dsp:txXfrm>
        <a:off x="761796" y="2122752"/>
        <a:ext cx="3432233" cy="835131"/>
      </dsp:txXfrm>
    </dsp:sp>
    <dsp:sp modelId="{A4F0890E-E1F0-4724-8C80-108531759D66}">
      <dsp:nvSpPr>
        <dsp:cNvPr id="0" name=""/>
        <dsp:cNvSpPr/>
      </dsp:nvSpPr>
      <dsp:spPr>
        <a:xfrm>
          <a:off x="1106487" y="3145154"/>
          <a:ext cx="4425949" cy="887095"/>
        </a:xfrm>
        <a:prstGeom prst="roundRect">
          <a:avLst>
            <a:gd name="adj" fmla="val 10000"/>
          </a:avLst>
        </a:prstGeom>
        <a:solidFill>
          <a:schemeClr val="bg2">
            <a:lumMod val="50000"/>
            <a:lumOff val="5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kumimoji="1" lang="ja-JP" altLang="en-US" sz="2500" kern="1200" dirty="0" smtClean="0"/>
            <a:t>通信機器（</a:t>
          </a:r>
          <a:r>
            <a:rPr kumimoji="1" lang="en-US" altLang="ja-JP" sz="2500" kern="1200" dirty="0" smtClean="0"/>
            <a:t>Wi-Fi</a:t>
          </a:r>
          <a:r>
            <a:rPr kumimoji="1" lang="ja-JP" altLang="en-US" sz="2500" kern="1200" dirty="0" smtClean="0"/>
            <a:t>対応）</a:t>
          </a:r>
          <a:endParaRPr kumimoji="1" lang="ja-JP" altLang="en-US" sz="2500" kern="1200" dirty="0"/>
        </a:p>
      </dsp:txBody>
      <dsp:txXfrm>
        <a:off x="1132469" y="3171136"/>
        <a:ext cx="3426700" cy="835131"/>
      </dsp:txXfrm>
    </dsp:sp>
    <dsp:sp modelId="{BFA30623-A73C-43E3-BA05-A7EF00AEF888}">
      <dsp:nvSpPr>
        <dsp:cNvPr id="0" name=""/>
        <dsp:cNvSpPr/>
      </dsp:nvSpPr>
      <dsp:spPr>
        <a:xfrm>
          <a:off x="3849337" y="679434"/>
          <a:ext cx="576611" cy="576611"/>
        </a:xfrm>
        <a:prstGeom prst="downArrow">
          <a:avLst>
            <a:gd name="adj1" fmla="val 55000"/>
            <a:gd name="adj2" fmla="val 45000"/>
          </a:avLst>
        </a:prstGeom>
        <a:solidFill>
          <a:srgbClr val="FFFF00">
            <a:alpha val="90000"/>
          </a:srgb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kumimoji="1" lang="ja-JP" altLang="en-US" sz="2600" kern="1200"/>
        </a:p>
      </dsp:txBody>
      <dsp:txXfrm>
        <a:off x="3979074" y="679434"/>
        <a:ext cx="317137" cy="433900"/>
      </dsp:txXfrm>
    </dsp:sp>
    <dsp:sp modelId="{9717116F-1271-4D94-875E-F3AAB5A0E8AE}">
      <dsp:nvSpPr>
        <dsp:cNvPr id="0" name=""/>
        <dsp:cNvSpPr/>
      </dsp:nvSpPr>
      <dsp:spPr>
        <a:xfrm>
          <a:off x="4220011" y="1727819"/>
          <a:ext cx="576611" cy="576611"/>
        </a:xfrm>
        <a:prstGeom prst="downArrow">
          <a:avLst>
            <a:gd name="adj1" fmla="val 55000"/>
            <a:gd name="adj2" fmla="val 45000"/>
          </a:avLst>
        </a:prstGeom>
        <a:solidFill>
          <a:srgbClr val="FFFF00">
            <a:alpha val="90000"/>
          </a:srgb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kumimoji="1" lang="ja-JP" altLang="en-US" sz="2600" kern="1200"/>
        </a:p>
      </dsp:txBody>
      <dsp:txXfrm>
        <a:off x="4349748" y="1727819"/>
        <a:ext cx="317137" cy="433900"/>
      </dsp:txXfrm>
    </dsp:sp>
    <dsp:sp modelId="{A6EB3F1D-6752-46B9-8977-756F50EE459E}">
      <dsp:nvSpPr>
        <dsp:cNvPr id="0" name=""/>
        <dsp:cNvSpPr/>
      </dsp:nvSpPr>
      <dsp:spPr>
        <a:xfrm>
          <a:off x="4585151" y="2776204"/>
          <a:ext cx="576611" cy="576611"/>
        </a:xfrm>
        <a:prstGeom prst="downArrow">
          <a:avLst>
            <a:gd name="adj1" fmla="val 55000"/>
            <a:gd name="adj2" fmla="val 45000"/>
          </a:avLst>
        </a:prstGeom>
        <a:solidFill>
          <a:srgbClr val="FFFF00">
            <a:alpha val="90000"/>
          </a:srgb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kumimoji="1" lang="ja-JP" altLang="en-US" sz="2600" kern="1200"/>
        </a:p>
      </dsp:txBody>
      <dsp:txXfrm>
        <a:off x="4714888" y="2776204"/>
        <a:ext cx="317137" cy="43390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latinLnBrk="0">
              <a:defRPr kumimoji="1" lang="ja-JP" sz="1200"/>
            </a:lvl1pPr>
          </a:lstStyle>
          <a:p>
            <a:endParaRPr kumimoji="1" lang="ja-JP"/>
          </a:p>
        </p:txBody>
      </p:sp>
      <p:sp>
        <p:nvSpPr>
          <p:cNvPr id="3" name="日付プレースホルダー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latinLnBrk="0">
              <a:defRPr kumimoji="1" lang="ja-JP" sz="1200"/>
            </a:lvl1pPr>
          </a:lstStyle>
          <a:p>
            <a:fld id="{59088EAF-6ECA-4616-85EF-35AA19C641F3}" type="datetimeFigureOut">
              <a:rPr kumimoji="1" lang="en-US" altLang="ja-JP"/>
              <a:t>12/4/2015</a:t>
            </a:fld>
            <a:endParaRPr kumimoji="1" lang="ja-JP"/>
          </a:p>
        </p:txBody>
      </p:sp>
      <p:sp>
        <p:nvSpPr>
          <p:cNvPr id="4" name="フッター プレースホルダー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latinLnBrk="0">
              <a:defRPr kumimoji="1" lang="ja-JP" sz="1200"/>
            </a:lvl1pPr>
          </a:lstStyle>
          <a:p>
            <a:endParaRPr kumimoji="1" lang="ja-JP"/>
          </a:p>
        </p:txBody>
      </p:sp>
      <p:sp>
        <p:nvSpPr>
          <p:cNvPr id="5" name="スライド番号プレースホルダー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latinLnBrk="0">
              <a:defRPr kumimoji="1" lang="ja-JP" sz="1200"/>
            </a:lvl1pPr>
          </a:lstStyle>
          <a:p>
            <a:fld id="{D9F912AB-2776-42F2-A957-313FC7EFEDB9}" type="slidenum">
              <a:rPr kumimoji="1" lang="ja-JP"/>
              <a:t>‹#›</a:t>
            </a:fld>
            <a:endParaRPr kumimoji="1" lang="ja-JP"/>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kumimoji="1" lang="ja-JP" sz="1200"/>
            </a:lvl1pPr>
          </a:lstStyle>
          <a:p>
            <a:endParaRPr kumimoji="1" lang="ja-JP"/>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latinLnBrk="0">
              <a:defRPr kumimoji="1" lang="ja-JP" sz="1200"/>
            </a:lvl1pPr>
          </a:lstStyle>
          <a:p>
            <a:fld id="{3ABD2D7A-D230-4F91-BD59-0A39C2703BA8}" type="datetimeFigureOut">
              <a:t>2015/12/4</a:t>
            </a:fld>
            <a:endParaRPr kumimoji="1" lang="ja-JP"/>
          </a:p>
        </p:txBody>
      </p:sp>
      <p:sp>
        <p:nvSpPr>
          <p:cNvPr id="4" name="スライド イメージ プレースホルダー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kumimoji="1" lang="ja-JP"/>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t>マスター テキストのスタイルを編集するには、ここをクリック</a:t>
            </a:r>
          </a:p>
          <a:p>
            <a:pPr lvl="1"/>
            <a:r>
              <a:rPr kumimoji="1" lang="ja-JP"/>
              <a:t>第 2 レベル</a:t>
            </a:r>
          </a:p>
          <a:p>
            <a:pPr lvl="2"/>
            <a:r>
              <a:rPr kumimoji="1" lang="ja-JP"/>
              <a:t>第 3 レベル</a:t>
            </a:r>
          </a:p>
          <a:p>
            <a:pPr lvl="3"/>
            <a:r>
              <a:rPr kumimoji="1" lang="ja-JP"/>
              <a:t>第 4 レベル</a:t>
            </a:r>
          </a:p>
          <a:p>
            <a:pPr lvl="4"/>
            <a:r>
              <a:rPr kumimoji="1" lang="ja-JP"/>
              <a:t>第 5 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latinLnBrk="0">
              <a:defRPr kumimoji="1" lang="ja-JP" sz="1200"/>
            </a:lvl1pPr>
          </a:lstStyle>
          <a:p>
            <a:endParaRPr kumimoji="1" lang="ja-JP"/>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latinLnBrk="0">
              <a:defRPr kumimoji="1" lang="ja-JP" sz="1200"/>
            </a:lvl1pPr>
          </a:lstStyle>
          <a:p>
            <a:fld id="{F93199CD-3E1B-4AE6-990F-76F925F5EA9F}" type="slidenum">
              <a:t>‹#›</a:t>
            </a:fld>
            <a:endParaRPr kumimoji="1" lang="ja-JP"/>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lang="ja-JP" sz="1200" kern="1200">
        <a:solidFill>
          <a:schemeClr val="tx1"/>
        </a:solidFill>
        <a:latin typeface="+mn-lt"/>
        <a:ea typeface="+mn-ea"/>
        <a:cs typeface="+mn-cs"/>
      </a:defRPr>
    </a:lvl1pPr>
    <a:lvl2pPr marL="457200" algn="l" defTabSz="914400" rtl="0" eaLnBrk="1" latinLnBrk="0" hangingPunct="1">
      <a:defRPr kumimoji="1" lang="ja-JP" sz="1200" kern="1200">
        <a:solidFill>
          <a:schemeClr val="tx1"/>
        </a:solidFill>
        <a:latin typeface="+mn-lt"/>
        <a:ea typeface="+mn-ea"/>
        <a:cs typeface="+mn-cs"/>
      </a:defRPr>
    </a:lvl2pPr>
    <a:lvl3pPr marL="914400" algn="l" defTabSz="914400" rtl="0" eaLnBrk="1" latinLnBrk="0" hangingPunct="1">
      <a:defRPr kumimoji="1" lang="ja-JP" sz="1200" kern="1200">
        <a:solidFill>
          <a:schemeClr val="tx1"/>
        </a:solidFill>
        <a:latin typeface="+mn-lt"/>
        <a:ea typeface="+mn-ea"/>
        <a:cs typeface="+mn-cs"/>
      </a:defRPr>
    </a:lvl3pPr>
    <a:lvl4pPr marL="1371600" algn="l" defTabSz="914400" rtl="0" eaLnBrk="1" latinLnBrk="0" hangingPunct="1">
      <a:defRPr kumimoji="1" lang="ja-JP" sz="1200" kern="1200">
        <a:solidFill>
          <a:schemeClr val="tx1"/>
        </a:solidFill>
        <a:latin typeface="+mn-lt"/>
        <a:ea typeface="+mn-ea"/>
        <a:cs typeface="+mn-cs"/>
      </a:defRPr>
    </a:lvl4pPr>
    <a:lvl5pPr marL="1828800" algn="l" defTabSz="914400" rtl="0" eaLnBrk="1" latinLnBrk="0" hangingPunct="1">
      <a:defRPr kumimoji="1" lang="ja-JP" sz="1200" kern="1200">
        <a:solidFill>
          <a:schemeClr val="tx1"/>
        </a:solidFill>
        <a:latin typeface="+mn-lt"/>
        <a:ea typeface="+mn-ea"/>
        <a:cs typeface="+mn-cs"/>
      </a:defRPr>
    </a:lvl5pPr>
    <a:lvl6pPr marL="2286000" algn="l" defTabSz="914400" rtl="0" eaLnBrk="1" latinLnBrk="0" hangingPunct="1">
      <a:defRPr kumimoji="1" lang="ja-JP" sz="1200" kern="1200">
        <a:solidFill>
          <a:schemeClr val="tx1"/>
        </a:solidFill>
        <a:latin typeface="+mn-lt"/>
        <a:ea typeface="+mn-ea"/>
        <a:cs typeface="+mn-cs"/>
      </a:defRPr>
    </a:lvl6pPr>
    <a:lvl7pPr marL="2743200" algn="l" defTabSz="914400" rtl="0" eaLnBrk="1" latinLnBrk="0" hangingPunct="1">
      <a:defRPr kumimoji="1" lang="ja-JP" sz="1200" kern="1200">
        <a:solidFill>
          <a:schemeClr val="tx1"/>
        </a:solidFill>
        <a:latin typeface="+mn-lt"/>
        <a:ea typeface="+mn-ea"/>
        <a:cs typeface="+mn-cs"/>
      </a:defRPr>
    </a:lvl7pPr>
    <a:lvl8pPr marL="3200400" algn="l" defTabSz="914400" rtl="0" eaLnBrk="1" latinLnBrk="0" hangingPunct="1">
      <a:defRPr kumimoji="1" lang="ja-JP" sz="1200" kern="1200">
        <a:solidFill>
          <a:schemeClr val="tx1"/>
        </a:solidFill>
        <a:latin typeface="+mn-lt"/>
        <a:ea typeface="+mn-ea"/>
        <a:cs typeface="+mn-cs"/>
      </a:defRPr>
    </a:lvl8pPr>
    <a:lvl9pPr marL="3657600" algn="l" defTabSz="914400" rtl="0" eaLnBrk="1" latinLnBrk="0" hangingPunct="1">
      <a:defRPr kumimoji="1" lang="ja-JP"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93199CD-3E1B-4AE6-990F-76F925F5EA9F}" type="slidenum">
              <a:rPr lang="en-US" altLang="ja-JP" smtClean="0"/>
              <a:t>16</a:t>
            </a:fld>
            <a:endParaRPr kumimoji="1" lang="ja-JP" altLang="en-US"/>
          </a:p>
        </p:txBody>
      </p:sp>
    </p:spTree>
    <p:extLst>
      <p:ext uri="{BB962C8B-B14F-4D97-AF65-F5344CB8AC3E}">
        <p14:creationId xmlns:p14="http://schemas.microsoft.com/office/powerpoint/2010/main" val="24594397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2012</a:t>
            </a:r>
            <a:r>
              <a:rPr kumimoji="1" lang="ja-JP" altLang="en-US" dirty="0" smtClean="0"/>
              <a:t>年に無料</a:t>
            </a:r>
            <a:r>
              <a:rPr kumimoji="1" lang="en-US" altLang="ja-JP" dirty="0" smtClean="0"/>
              <a:t>WI-FI</a:t>
            </a:r>
            <a:r>
              <a:rPr kumimoji="1" lang="ja-JP" altLang="en-US" dirty="0" smtClean="0"/>
              <a:t>を導入した朝日通り商店街のでは、検討段階ではあるが、宅配サービスを行おうという動きもある。もし上手くいけばかなり画期的な案である。これは商店街と</a:t>
            </a:r>
            <a:r>
              <a:rPr kumimoji="1" lang="en-US" altLang="ja-JP" dirty="0" smtClean="0"/>
              <a:t>2</a:t>
            </a:r>
            <a:r>
              <a:rPr kumimoji="1" lang="ja-JP" altLang="en-US" dirty="0" smtClean="0"/>
              <a:t>㎞先のコミュニティセンターをテレビ電話でつなぎ、注文を受けつけ、配達をするという仕組みだ。実験は</a:t>
            </a:r>
            <a:r>
              <a:rPr kumimoji="1" lang="en-US" altLang="ja-JP" dirty="0" smtClean="0"/>
              <a:t>2</a:t>
            </a:r>
            <a:r>
              <a:rPr kumimoji="1" lang="ja-JP" altLang="en-US" dirty="0" smtClean="0"/>
              <a:t>㎞先のセンターからスタートしているわけだが、自治体や各地区での協力が得られれば、町全体を</a:t>
            </a:r>
            <a:r>
              <a:rPr kumimoji="1" lang="en-US" altLang="ja-JP" dirty="0" smtClean="0"/>
              <a:t>Wi-Fi</a:t>
            </a:r>
            <a:r>
              <a:rPr kumimoji="1" lang="ja-JP" altLang="en-US" dirty="0" smtClean="0"/>
              <a:t>スポットとしてどこからの注文にもこたえられる形になるのではないかと想像できる。</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a:t>
            </a:r>
            <a:r>
              <a:rPr kumimoji="1" lang="ja-JP" altLang="en-US" dirty="0" smtClean="0"/>
              <a:t>メモ</a:t>
            </a:r>
            <a:r>
              <a:rPr kumimoji="1" lang="en-US" altLang="ja-JP" dirty="0" smtClean="0"/>
              <a:t>】</a:t>
            </a:r>
            <a:r>
              <a:rPr kumimoji="1" lang="ja-JP" altLang="en-US" dirty="0" smtClean="0"/>
              <a:t>他の地域の実践</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F93199CD-3E1B-4AE6-990F-76F925F5EA9F}" type="slidenum">
              <a:rPr lang="en-US" altLang="ja-JP" smtClean="0"/>
              <a:t>25</a:t>
            </a:fld>
            <a:endParaRPr kumimoji="1" lang="ja-JP" altLang="en-US"/>
          </a:p>
        </p:txBody>
      </p:sp>
    </p:spTree>
    <p:extLst>
      <p:ext uri="{BB962C8B-B14F-4D97-AF65-F5344CB8AC3E}">
        <p14:creationId xmlns:p14="http://schemas.microsoft.com/office/powerpoint/2010/main" val="15052132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今まで見てきたのは全て</a:t>
            </a:r>
            <a:r>
              <a:rPr kumimoji="1" lang="en-US" altLang="ja-JP" dirty="0" smtClean="0"/>
              <a:t>WI-FI</a:t>
            </a:r>
            <a:r>
              <a:rPr kumimoji="1" lang="ja-JP" altLang="en-US" dirty="0" smtClean="0"/>
              <a:t>を利用して商店街をより良くしよう、もしくは更なる集客に期待できるような動きであった。</a:t>
            </a:r>
            <a:endParaRPr kumimoji="1" lang="en-US" altLang="ja-JP" dirty="0" smtClean="0"/>
          </a:p>
          <a:p>
            <a:r>
              <a:rPr kumimoji="1" lang="ja-JP" altLang="en-US" dirty="0" smtClean="0"/>
              <a:t>これから見ていくのは</a:t>
            </a:r>
            <a:r>
              <a:rPr kumimoji="1" lang="en-US" altLang="ja-JP" dirty="0" smtClean="0"/>
              <a:t>Wi-Fi</a:t>
            </a:r>
            <a:r>
              <a:rPr kumimoji="1" lang="ja-JP" altLang="en-US" dirty="0" smtClean="0"/>
              <a:t>を利用売るうえで起こり得る課題である。</a:t>
            </a:r>
            <a:endParaRPr kumimoji="1" lang="ja-JP" altLang="en-US" dirty="0"/>
          </a:p>
        </p:txBody>
      </p:sp>
      <p:sp>
        <p:nvSpPr>
          <p:cNvPr id="4" name="スライド番号プレースホルダー 3"/>
          <p:cNvSpPr>
            <a:spLocks noGrp="1"/>
          </p:cNvSpPr>
          <p:nvPr>
            <p:ph type="sldNum" sz="quarter" idx="10"/>
          </p:nvPr>
        </p:nvSpPr>
        <p:spPr/>
        <p:txBody>
          <a:bodyPr/>
          <a:lstStyle/>
          <a:p>
            <a:fld id="{F93199CD-3E1B-4AE6-990F-76F925F5EA9F}" type="slidenum">
              <a:rPr lang="en-US" altLang="ja-JP" smtClean="0"/>
              <a:t>26</a:t>
            </a:fld>
            <a:endParaRPr kumimoji="1" lang="ja-JP" altLang="en-US"/>
          </a:p>
        </p:txBody>
      </p:sp>
    </p:spTree>
    <p:extLst>
      <p:ext uri="{BB962C8B-B14F-4D97-AF65-F5344CB8AC3E}">
        <p14:creationId xmlns:p14="http://schemas.microsoft.com/office/powerpoint/2010/main" val="30543655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無料</a:t>
            </a:r>
            <a:r>
              <a:rPr kumimoji="1" lang="en-US" altLang="ja-JP" dirty="0" smtClean="0"/>
              <a:t>Wi-Fi</a:t>
            </a:r>
            <a:r>
              <a:rPr kumimoji="1" lang="ja-JP" altLang="en-US" dirty="0" smtClean="0"/>
              <a:t>などには常に不特定多数の人が接続をしている。</a:t>
            </a:r>
            <a:endParaRPr kumimoji="1" lang="ja-JP" altLang="en-US" dirty="0"/>
          </a:p>
        </p:txBody>
      </p:sp>
      <p:sp>
        <p:nvSpPr>
          <p:cNvPr id="4" name="スライド番号プレースホルダー 3"/>
          <p:cNvSpPr>
            <a:spLocks noGrp="1"/>
          </p:cNvSpPr>
          <p:nvPr>
            <p:ph type="sldNum" sz="quarter" idx="10"/>
          </p:nvPr>
        </p:nvSpPr>
        <p:spPr/>
        <p:txBody>
          <a:bodyPr/>
          <a:lstStyle/>
          <a:p>
            <a:fld id="{F93199CD-3E1B-4AE6-990F-76F925F5EA9F}" type="slidenum">
              <a:rPr lang="en-US" altLang="ja-JP" smtClean="0"/>
              <a:t>27</a:t>
            </a:fld>
            <a:endParaRPr kumimoji="1" lang="ja-JP" altLang="en-US"/>
          </a:p>
        </p:txBody>
      </p:sp>
    </p:spTree>
    <p:extLst>
      <p:ext uri="{BB962C8B-B14F-4D97-AF65-F5344CB8AC3E}">
        <p14:creationId xmlns:p14="http://schemas.microsoft.com/office/powerpoint/2010/main" val="164354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lgn="l">
              <a:buNone/>
            </a:pPr>
            <a:r>
              <a:rPr kumimoji="1" lang="ja-JP" altLang="en-US" sz="1200" dirty="0" smtClean="0"/>
              <a:t>京都の無料</a:t>
            </a:r>
            <a:r>
              <a:rPr kumimoji="1" lang="en-US" altLang="ja-JP" sz="1200" dirty="0" smtClean="0"/>
              <a:t>Wi-Fi</a:t>
            </a:r>
            <a:r>
              <a:rPr kumimoji="1" lang="ja-JP" altLang="en-US" sz="1200" dirty="0" smtClean="0"/>
              <a:t>は、認証の方法を簡略化したことで</a:t>
            </a:r>
            <a:r>
              <a:rPr lang="ja-JP" altLang="en-US" sz="1200" dirty="0" smtClean="0"/>
              <a:t>危険性が高まる結果になった。</a:t>
            </a:r>
            <a:endParaRPr lang="en-US" altLang="ja-JP"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smtClean="0">
                <a:solidFill>
                  <a:srgbClr val="FF0000"/>
                </a:solidFill>
              </a:rPr>
              <a:t>提供者側が暗号化・パスワード</a:t>
            </a:r>
            <a:r>
              <a:rPr kumimoji="1" lang="ja-JP" altLang="en-US" sz="1200" dirty="0" smtClean="0"/>
              <a:t>の設定や</a:t>
            </a:r>
            <a:r>
              <a:rPr kumimoji="1" lang="ja-JP" altLang="en-US" sz="1400" dirty="0" smtClean="0">
                <a:solidFill>
                  <a:srgbClr val="FF0000"/>
                </a:solidFill>
              </a:rPr>
              <a:t>認証方法の複雑化</a:t>
            </a:r>
            <a:r>
              <a:rPr kumimoji="1" lang="ja-JP" altLang="en-US" sz="1200" dirty="0" smtClean="0"/>
              <a:t>で、犯罪の起こりにくい無料</a:t>
            </a:r>
            <a:r>
              <a:rPr kumimoji="1" lang="en-US" altLang="ja-JP" sz="1200" dirty="0" smtClean="0"/>
              <a:t>Wi-Fi</a:t>
            </a:r>
            <a:r>
              <a:rPr kumimoji="1" lang="ja-JP" altLang="en-US" sz="1200" dirty="0" err="1" smtClean="0"/>
              <a:t>を提</a:t>
            </a:r>
            <a:r>
              <a:rPr kumimoji="1" lang="ja-JP" altLang="en-US" sz="1200" dirty="0" smtClean="0"/>
              <a:t>供するのは必要な事である。</a:t>
            </a:r>
            <a:endParaRPr kumimoji="1" lang="en-US" altLang="ja-JP"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だが、私たち自身も危険な事があるかもしれないと肝に銘じて使用するべきである。</a:t>
            </a:r>
            <a:endParaRPr kumimoji="1" lang="en-US" altLang="ja-JP" sz="1200" dirty="0" smtClean="0"/>
          </a:p>
        </p:txBody>
      </p:sp>
      <p:sp>
        <p:nvSpPr>
          <p:cNvPr id="4" name="スライド番号プレースホルダー 3"/>
          <p:cNvSpPr>
            <a:spLocks noGrp="1"/>
          </p:cNvSpPr>
          <p:nvPr>
            <p:ph type="sldNum" sz="quarter" idx="10"/>
          </p:nvPr>
        </p:nvSpPr>
        <p:spPr/>
        <p:txBody>
          <a:bodyPr/>
          <a:lstStyle/>
          <a:p>
            <a:fld id="{F93199CD-3E1B-4AE6-990F-76F925F5EA9F}" type="slidenum">
              <a:rPr lang="en-US" altLang="ja-JP" smtClean="0"/>
              <a:t>28</a:t>
            </a:fld>
            <a:endParaRPr kumimoji="1" lang="ja-JP" altLang="en-US"/>
          </a:p>
        </p:txBody>
      </p:sp>
    </p:spTree>
    <p:extLst>
      <p:ext uri="{BB962C8B-B14F-4D97-AF65-F5344CB8AC3E}">
        <p14:creationId xmlns:p14="http://schemas.microsoft.com/office/powerpoint/2010/main" val="1986328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既にインターネットが広く普及している状態である。その中で生きていれば、</a:t>
            </a:r>
            <a:endParaRPr kumimoji="1" lang="ja-JP" altLang="en-US" dirty="0"/>
          </a:p>
        </p:txBody>
      </p:sp>
      <p:sp>
        <p:nvSpPr>
          <p:cNvPr id="4" name="スライド番号プレースホルダー 3"/>
          <p:cNvSpPr>
            <a:spLocks noGrp="1"/>
          </p:cNvSpPr>
          <p:nvPr>
            <p:ph type="sldNum" sz="quarter" idx="10"/>
          </p:nvPr>
        </p:nvSpPr>
        <p:spPr/>
        <p:txBody>
          <a:bodyPr/>
          <a:lstStyle/>
          <a:p>
            <a:fld id="{F93199CD-3E1B-4AE6-990F-76F925F5EA9F}" type="slidenum">
              <a:rPr lang="en-US" altLang="ja-JP" smtClean="0"/>
              <a:t>29</a:t>
            </a:fld>
            <a:endParaRPr kumimoji="1" lang="ja-JP" altLang="en-US"/>
          </a:p>
        </p:txBody>
      </p:sp>
    </p:spTree>
    <p:extLst>
      <p:ext uri="{BB962C8B-B14F-4D97-AF65-F5344CB8AC3E}">
        <p14:creationId xmlns:p14="http://schemas.microsoft.com/office/powerpoint/2010/main" val="22554204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93199CD-3E1B-4AE6-990F-76F925F5EA9F}" type="slidenum">
              <a:rPr lang="en-US" altLang="ja-JP" smtClean="0"/>
              <a:t>30</a:t>
            </a:fld>
            <a:endParaRPr kumimoji="1" lang="ja-JP" altLang="en-US"/>
          </a:p>
        </p:txBody>
      </p:sp>
    </p:spTree>
    <p:extLst>
      <p:ext uri="{BB962C8B-B14F-4D97-AF65-F5344CB8AC3E}">
        <p14:creationId xmlns:p14="http://schemas.microsoft.com/office/powerpoint/2010/main" val="39819402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lang="ja-JP" altLang="en-US" sz="1200" b="0" dirty="0" smtClean="0"/>
              <a:t>今回は</a:t>
            </a:r>
            <a:r>
              <a:rPr lang="en-US" altLang="ja-JP" sz="1200" b="0" dirty="0" smtClean="0"/>
              <a:t>3</a:t>
            </a:r>
            <a:r>
              <a:rPr lang="ja-JP" altLang="en-US" sz="1200" b="0" dirty="0" err="1" smtClean="0"/>
              <a:t>つ</a:t>
            </a:r>
            <a:r>
              <a:rPr kumimoji="1" lang="ja-JP" altLang="en-US" sz="1200" b="0" dirty="0" err="1" smtClean="0"/>
              <a:t>の</a:t>
            </a:r>
            <a:r>
              <a:rPr kumimoji="1" lang="ja-JP" altLang="en-US" sz="1200" b="0" dirty="0" smtClean="0"/>
              <a:t>商店街の事例から</a:t>
            </a:r>
            <a:r>
              <a:rPr kumimoji="1" lang="en-US" altLang="ja-JP" sz="1200" b="0" dirty="0" smtClean="0"/>
              <a:t>Wi-Fi</a:t>
            </a:r>
            <a:r>
              <a:rPr lang="ja-JP" altLang="en-US" sz="1200" b="0" dirty="0" smtClean="0"/>
              <a:t>の活用方法を学び、さらに無料</a:t>
            </a:r>
            <a:r>
              <a:rPr lang="en-US" altLang="ja-JP" sz="1200" b="0" dirty="0" smtClean="0"/>
              <a:t>Wi-Fi</a:t>
            </a:r>
            <a:r>
              <a:rPr lang="ja-JP" altLang="en-US" sz="1200" b="0" dirty="0" smtClean="0"/>
              <a:t>の危険</a:t>
            </a:r>
            <a:r>
              <a:rPr kumimoji="1" lang="ja-JP" altLang="en-US" sz="1200" b="0" dirty="0" smtClean="0"/>
              <a:t>を学んだ</a:t>
            </a:r>
            <a:r>
              <a:rPr lang="ja-JP" altLang="en-US" sz="1200" b="0" dirty="0" smtClean="0"/>
              <a:t>。</a:t>
            </a:r>
            <a:endParaRPr lang="en-US" altLang="ja-JP" sz="1200" b="0" dirty="0" smtClean="0"/>
          </a:p>
          <a:p>
            <a:pPr marL="0" indent="0">
              <a:buNone/>
            </a:pPr>
            <a:endParaRPr kumimoji="1" lang="en-US" altLang="ja-JP" sz="1200" b="0" dirty="0" smtClean="0"/>
          </a:p>
          <a:p>
            <a:pPr marL="0" indent="0">
              <a:buNone/>
            </a:pPr>
            <a:r>
              <a:rPr kumimoji="1" lang="en-US" altLang="ja-JP" sz="1200" b="0" dirty="0" smtClean="0"/>
              <a:t>Wi-Fi</a:t>
            </a:r>
            <a:r>
              <a:rPr kumimoji="1" lang="ja-JP" altLang="en-US" sz="1200" b="0" dirty="0" smtClean="0"/>
              <a:t>に</a:t>
            </a:r>
            <a:r>
              <a:rPr lang="ja-JP" altLang="en-US" sz="1200" b="0" dirty="0" smtClean="0"/>
              <a:t>ある危険は、目に見えない部分のやり取りの中で、自分の知らないうちに犯罪に巻き込まれてしまうことも。被害者になってしまうこと、もしくは加害者になってしまうこともあり得るということ。</a:t>
            </a:r>
            <a:endParaRPr lang="en-US" altLang="ja-JP" sz="1200" b="0" dirty="0" smtClean="0"/>
          </a:p>
          <a:p>
            <a:pPr marL="0" indent="0">
              <a:buNone/>
            </a:pPr>
            <a:endParaRPr lang="en-US" altLang="ja-JP" sz="1200"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0" dirty="0" smtClean="0"/>
              <a:t>事例から学んだことは、</a:t>
            </a:r>
            <a:r>
              <a:rPr lang="en-US" altLang="ja-JP" sz="1200" b="0" dirty="0" smtClean="0"/>
              <a:t>Wi-Fi</a:t>
            </a:r>
            <a:r>
              <a:rPr lang="ja-JP" altLang="en-US" sz="1200" b="0" dirty="0" smtClean="0"/>
              <a:t>地域の高齢者の生活に欠かせない存在になることや、</a:t>
            </a:r>
            <a:r>
              <a:rPr lang="en-US" altLang="ja-JP" sz="1200" b="0" dirty="0" smtClean="0"/>
              <a:t>Wi-Fi</a:t>
            </a:r>
            <a:r>
              <a:rPr lang="ja-JP" altLang="en-US" sz="1200" b="0" dirty="0" smtClean="0"/>
              <a:t>とアプリの組み合わせで商店街に親しみをもってもらうことも出来る。このように</a:t>
            </a:r>
            <a:r>
              <a:rPr lang="en-US" altLang="ja-JP" sz="1200" b="0" dirty="0" smtClean="0"/>
              <a:t>Wi-Fi</a:t>
            </a:r>
            <a:r>
              <a:rPr lang="ja-JP" altLang="en-US" sz="1200" b="0" dirty="0" smtClean="0"/>
              <a:t>と何か一つを組み合わせることで活性化につながる可能性があるということである。</a:t>
            </a:r>
            <a:endParaRPr lang="en-US" altLang="ja-JP" sz="1200"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0" dirty="0" smtClean="0"/>
              <a:t>・インターネットがどのように使用されているのかを調べていくと、日本では自治体や商店街などで導入されていることが分かった。それに加え、商店街ごとの特色や問題を解決するための利用方法を編み出してきた。</a:t>
            </a:r>
            <a:endParaRPr lang="en-US" altLang="ja-JP" sz="1200"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0" smtClean="0"/>
              <a:t>これから高齢化社会の中の日本では特にネット</a:t>
            </a:r>
            <a:r>
              <a:rPr lang="ja-JP" altLang="en-US" sz="1200" b="0" dirty="0" smtClean="0"/>
              <a:t>を活用した福祉政策が</a:t>
            </a:r>
            <a:r>
              <a:rPr lang="ja-JP" altLang="en-US" sz="1200" b="0" smtClean="0"/>
              <a:t>伸びてくるんではないだろうか。</a:t>
            </a:r>
            <a:endParaRPr lang="en-US" altLang="ja-JP" sz="1200" b="0" dirty="0" smtClean="0"/>
          </a:p>
        </p:txBody>
      </p:sp>
      <p:sp>
        <p:nvSpPr>
          <p:cNvPr id="4" name="スライド番号プレースホルダー 3"/>
          <p:cNvSpPr>
            <a:spLocks noGrp="1"/>
          </p:cNvSpPr>
          <p:nvPr>
            <p:ph type="sldNum" sz="quarter" idx="10"/>
          </p:nvPr>
        </p:nvSpPr>
        <p:spPr/>
        <p:txBody>
          <a:bodyPr/>
          <a:lstStyle/>
          <a:p>
            <a:fld id="{F93199CD-3E1B-4AE6-990F-76F925F5EA9F}" type="slidenum">
              <a:rPr lang="en-US" altLang="ja-JP" smtClean="0"/>
              <a:t>31</a:t>
            </a:fld>
            <a:endParaRPr kumimoji="1" lang="ja-JP" altLang="en-US"/>
          </a:p>
        </p:txBody>
      </p:sp>
    </p:spTree>
    <p:extLst>
      <p:ext uri="{BB962C8B-B14F-4D97-AF65-F5344CB8AC3E}">
        <p14:creationId xmlns:p14="http://schemas.microsoft.com/office/powerpoint/2010/main" val="2297199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海外にも目を向けてみます。日本では普及しはじめたが、まち中で大多数の人が使用すると言うまでには至っていない。その一方で無料</a:t>
            </a:r>
            <a:r>
              <a:rPr kumimoji="1" lang="en-US" altLang="ja-JP" dirty="0" smtClean="0"/>
              <a:t>Wi-Fi</a:t>
            </a:r>
            <a:r>
              <a:rPr kumimoji="1" lang="ja-JP" altLang="en-US" dirty="0" smtClean="0"/>
              <a:t>を商店街や地方自治体で設置する例が多くある</a:t>
            </a:r>
            <a:endParaRPr kumimoji="1" lang="en-US" altLang="ja-JP" dirty="0" smtClean="0"/>
          </a:p>
          <a:p>
            <a:r>
              <a:rPr kumimoji="1" lang="ja-JP" altLang="en-US" dirty="0" smtClean="0"/>
              <a:t>しかしこの</a:t>
            </a:r>
            <a:r>
              <a:rPr kumimoji="1" lang="en-US" altLang="ja-JP" dirty="0" err="1" smtClean="0"/>
              <a:t>Wi-fi</a:t>
            </a:r>
            <a:r>
              <a:rPr kumimoji="1" lang="ja-JP" altLang="en-US" dirty="0" smtClean="0"/>
              <a:t>を設置している商店街の増加、が本当なのかを検証するために私たちは宇都宮で一番有名なオリオン通り商店街で調査をした。</a:t>
            </a:r>
            <a:endParaRPr kumimoji="1" lang="ja-JP" altLang="en-US" dirty="0"/>
          </a:p>
        </p:txBody>
      </p:sp>
      <p:sp>
        <p:nvSpPr>
          <p:cNvPr id="4" name="スライド番号プレースホルダー 3"/>
          <p:cNvSpPr>
            <a:spLocks noGrp="1"/>
          </p:cNvSpPr>
          <p:nvPr>
            <p:ph type="sldNum" sz="quarter" idx="10"/>
          </p:nvPr>
        </p:nvSpPr>
        <p:spPr/>
        <p:txBody>
          <a:bodyPr/>
          <a:lstStyle/>
          <a:p>
            <a:fld id="{F93199CD-3E1B-4AE6-990F-76F925F5EA9F}" type="slidenum">
              <a:rPr lang="en-US" altLang="ja-JP" smtClean="0"/>
              <a:t>17</a:t>
            </a:fld>
            <a:endParaRPr kumimoji="1" lang="ja-JP" altLang="en-US"/>
          </a:p>
        </p:txBody>
      </p:sp>
    </p:spTree>
    <p:extLst>
      <p:ext uri="{BB962C8B-B14F-4D97-AF65-F5344CB8AC3E}">
        <p14:creationId xmlns:p14="http://schemas.microsoft.com/office/powerpoint/2010/main" val="2183844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今まではインターネットの普及と</a:t>
            </a:r>
            <a:r>
              <a:rPr kumimoji="1" lang="en-US" altLang="ja-JP" dirty="0" smtClean="0"/>
              <a:t>Wi-Fi</a:t>
            </a:r>
            <a:r>
              <a:rPr kumimoji="1" lang="ja-JP" altLang="en-US" dirty="0" smtClean="0"/>
              <a:t>の歴史を見てきたが、ここからはオリオン通りなどの調査結果も含めて、ミクロな焦点に切り替えていく。特に</a:t>
            </a:r>
            <a:r>
              <a:rPr kumimoji="1" lang="en-US" altLang="ja-JP" dirty="0" smtClean="0"/>
              <a:t>Wi-Fi</a:t>
            </a:r>
            <a:r>
              <a:rPr kumimoji="1" lang="ja-JP" altLang="en-US" dirty="0" smtClean="0"/>
              <a:t>による商店街活性化みていきたい。</a:t>
            </a:r>
            <a:endParaRPr kumimoji="1" lang="ja-JP" altLang="en-US" dirty="0"/>
          </a:p>
        </p:txBody>
      </p:sp>
      <p:sp>
        <p:nvSpPr>
          <p:cNvPr id="4" name="スライド番号プレースホルダー 3"/>
          <p:cNvSpPr>
            <a:spLocks noGrp="1"/>
          </p:cNvSpPr>
          <p:nvPr>
            <p:ph type="sldNum" sz="quarter" idx="10"/>
          </p:nvPr>
        </p:nvSpPr>
        <p:spPr/>
        <p:txBody>
          <a:bodyPr/>
          <a:lstStyle/>
          <a:p>
            <a:fld id="{F93199CD-3E1B-4AE6-990F-76F925F5EA9F}" type="slidenum">
              <a:rPr lang="en-US" altLang="ja-JP" smtClean="0"/>
              <a:t>18</a:t>
            </a:fld>
            <a:endParaRPr kumimoji="1" lang="ja-JP" altLang="en-US"/>
          </a:p>
        </p:txBody>
      </p:sp>
    </p:spTree>
    <p:extLst>
      <p:ext uri="{BB962C8B-B14F-4D97-AF65-F5344CB8AC3E}">
        <p14:creationId xmlns:p14="http://schemas.microsoft.com/office/powerpoint/2010/main" val="3730241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Wi-Fi</a:t>
            </a:r>
            <a:r>
              <a:rPr kumimoji="1" lang="ja-JP" altLang="en-US" dirty="0" smtClean="0"/>
              <a:t>の導入が進んでいると言っても商店街の実情は厳しいもので、全国では通行量減少と店舗数減少がおきている。</a:t>
            </a:r>
            <a:endParaRPr kumimoji="1" lang="ja-JP" altLang="en-US" dirty="0"/>
          </a:p>
        </p:txBody>
      </p:sp>
      <p:sp>
        <p:nvSpPr>
          <p:cNvPr id="4" name="スライド番号プレースホルダー 3"/>
          <p:cNvSpPr>
            <a:spLocks noGrp="1"/>
          </p:cNvSpPr>
          <p:nvPr>
            <p:ph type="sldNum" sz="quarter" idx="10"/>
          </p:nvPr>
        </p:nvSpPr>
        <p:spPr/>
        <p:txBody>
          <a:bodyPr/>
          <a:lstStyle/>
          <a:p>
            <a:fld id="{F93199CD-3E1B-4AE6-990F-76F925F5EA9F}" type="slidenum">
              <a:rPr lang="en-US" altLang="ja-JP" smtClean="0"/>
              <a:t>19</a:t>
            </a:fld>
            <a:endParaRPr kumimoji="1" lang="ja-JP" altLang="en-US"/>
          </a:p>
        </p:txBody>
      </p:sp>
    </p:spTree>
    <p:extLst>
      <p:ext uri="{BB962C8B-B14F-4D97-AF65-F5344CB8AC3E}">
        <p14:creationId xmlns:p14="http://schemas.microsoft.com/office/powerpoint/2010/main" val="3953920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実際に私たちの住む宇都宮で一番大きな商店街にインタビューに行った結果、通行量は現状傾向にあることが分かった。</a:t>
            </a:r>
            <a:endParaRPr kumimoji="1" lang="en-US" altLang="ja-JP" dirty="0" smtClean="0"/>
          </a:p>
          <a:p>
            <a:r>
              <a:rPr kumimoji="1" lang="ja-JP" altLang="en-US" dirty="0" smtClean="0"/>
              <a:t>それにもかかわらず既に無料</a:t>
            </a:r>
            <a:r>
              <a:rPr kumimoji="1" lang="en-US" altLang="ja-JP" dirty="0" smtClean="0"/>
              <a:t>Wi-Fi</a:t>
            </a:r>
            <a:r>
              <a:rPr kumimoji="1" lang="ja-JP" altLang="en-US" dirty="0" smtClean="0"/>
              <a:t>を導入済み</a:t>
            </a:r>
            <a:r>
              <a:rPr kumimoji="1" lang="en-US" altLang="ja-JP" dirty="0" smtClean="0"/>
              <a:t>…</a:t>
            </a:r>
            <a:r>
              <a:rPr kumimoji="1" lang="ja-JP" altLang="en-US" dirty="0" smtClean="0"/>
              <a:t>しかし知っている人はほとんどいない状況であると聞いた。確かに先輩や生粋の栃木人である友人に話しても驚かれるような話であった。</a:t>
            </a:r>
            <a:endParaRPr kumimoji="1" lang="en-US" altLang="ja-JP" dirty="0" smtClean="0"/>
          </a:p>
          <a:p>
            <a:endParaRPr kumimoji="1" lang="en-US" altLang="ja-JP" dirty="0" smtClean="0"/>
          </a:p>
          <a:p>
            <a:r>
              <a:rPr kumimoji="1" lang="en-US" altLang="ja-JP" dirty="0" smtClean="0"/>
              <a:t>(</a:t>
            </a:r>
            <a:r>
              <a:rPr kumimoji="1" lang="ja-JP" altLang="en-US" dirty="0" smtClean="0"/>
              <a:t>そこには様々な要因が有ることがわかった。まずは宣伝の少なさ、そして周りとの連携が少ないことが主な問題として挙げられた。</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F93199CD-3E1B-4AE6-990F-76F925F5EA9F}" type="slidenum">
              <a:rPr lang="en-US" altLang="ja-JP" smtClean="0"/>
              <a:t>20</a:t>
            </a:fld>
            <a:endParaRPr kumimoji="1" lang="ja-JP" altLang="en-US"/>
          </a:p>
        </p:txBody>
      </p:sp>
    </p:spTree>
    <p:extLst>
      <p:ext uri="{BB962C8B-B14F-4D97-AF65-F5344CB8AC3E}">
        <p14:creationId xmlns:p14="http://schemas.microsoft.com/office/powerpoint/2010/main" val="2762912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オリオン通り商店街の例で分かったように、無料</a:t>
            </a:r>
            <a:r>
              <a:rPr kumimoji="1" lang="en-US" altLang="ja-JP" dirty="0" smtClean="0"/>
              <a:t>Wi-Fi</a:t>
            </a:r>
            <a:r>
              <a:rPr kumimoji="1" lang="ja-JP" altLang="en-US" dirty="0" smtClean="0"/>
              <a:t>を設置しただけで人を呼ぶことは出来ない。他との連携やイベントに関連付けた宣伝などが必要であろう。だが、イベントを毎回行うことも簡単ではない。調べていくうちに他の様々な方法を掛け合わせて集客や商店街の活性化に結び付けた商店街もあるということを知った。</a:t>
            </a:r>
            <a:endParaRPr kumimoji="1" lang="ja-JP" altLang="en-US" dirty="0"/>
          </a:p>
        </p:txBody>
      </p:sp>
      <p:sp>
        <p:nvSpPr>
          <p:cNvPr id="4" name="スライド番号プレースホルダー 3"/>
          <p:cNvSpPr>
            <a:spLocks noGrp="1"/>
          </p:cNvSpPr>
          <p:nvPr>
            <p:ph type="sldNum" sz="quarter" idx="10"/>
          </p:nvPr>
        </p:nvSpPr>
        <p:spPr/>
        <p:txBody>
          <a:bodyPr/>
          <a:lstStyle/>
          <a:p>
            <a:fld id="{F93199CD-3E1B-4AE6-990F-76F925F5EA9F}" type="slidenum">
              <a:rPr lang="en-US" altLang="ja-JP" smtClean="0"/>
              <a:t>21</a:t>
            </a:fld>
            <a:endParaRPr kumimoji="1" lang="ja-JP" altLang="en-US"/>
          </a:p>
        </p:txBody>
      </p:sp>
    </p:spTree>
    <p:extLst>
      <p:ext uri="{BB962C8B-B14F-4D97-AF65-F5344CB8AC3E}">
        <p14:creationId xmlns:p14="http://schemas.microsoft.com/office/powerpoint/2010/main" val="363917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それがこれから紹介する</a:t>
            </a:r>
            <a:r>
              <a:rPr kumimoji="1" lang="en-US" altLang="ja-JP" dirty="0" smtClean="0"/>
              <a:t>3</a:t>
            </a:r>
            <a:r>
              <a:rPr kumimoji="1" lang="ja-JP" altLang="en-US" dirty="0" err="1" smtClean="0"/>
              <a:t>つの</a:t>
            </a:r>
            <a:r>
              <a:rPr kumimoji="1" lang="ja-JP" altLang="en-US" dirty="0" smtClean="0"/>
              <a:t>商店街である。まずは導入しているのがどのような商店街なのか、商店街の紹介をする。</a:t>
            </a:r>
            <a:endParaRPr kumimoji="1" lang="en-US" altLang="ja-JP" dirty="0" smtClean="0"/>
          </a:p>
          <a:p>
            <a:r>
              <a:rPr kumimoji="1" lang="ja-JP" altLang="en-US" dirty="0" smtClean="0"/>
              <a:t>一つ目の広島市の本通り商店街は観光地が近いことから遠方の客や外国人も訪れる超広域型商店街で、</a:t>
            </a:r>
            <a:r>
              <a:rPr kumimoji="1" lang="en-US" altLang="ja-JP" dirty="0" smtClean="0"/>
              <a:t>2013</a:t>
            </a:r>
            <a:r>
              <a:rPr kumimoji="1" lang="ja-JP" altLang="en-US" dirty="0" smtClean="0"/>
              <a:t>年から無料</a:t>
            </a:r>
            <a:r>
              <a:rPr kumimoji="1" lang="en-US" altLang="ja-JP" dirty="0" smtClean="0"/>
              <a:t>WI-FI</a:t>
            </a:r>
            <a:r>
              <a:rPr kumimoji="1" lang="ja-JP" altLang="en-US" dirty="0" smtClean="0"/>
              <a:t>を導入している。</a:t>
            </a:r>
            <a:endParaRPr kumimoji="1" lang="en-US" altLang="ja-JP" dirty="0" smtClean="0"/>
          </a:p>
          <a:p>
            <a:r>
              <a:rPr kumimoji="1" lang="ja-JP" altLang="en-US" dirty="0" smtClean="0"/>
              <a:t>二つ目の大阪市道具屋筋商店街はプロの為の道具を扱う店舗が並ぶ。</a:t>
            </a:r>
            <a:r>
              <a:rPr kumimoji="1" lang="en-US" altLang="ja-JP" dirty="0" smtClean="0"/>
              <a:t>2011</a:t>
            </a:r>
            <a:r>
              <a:rPr kumimoji="1" lang="ja-JP" altLang="en-US" dirty="0" smtClean="0"/>
              <a:t>年から無料</a:t>
            </a:r>
            <a:r>
              <a:rPr kumimoji="1" lang="en-US" altLang="ja-JP" dirty="0" smtClean="0"/>
              <a:t>Wi-Fi</a:t>
            </a:r>
            <a:r>
              <a:rPr kumimoji="1" lang="ja-JP" altLang="en-US" dirty="0" smtClean="0"/>
              <a:t>を導入している。</a:t>
            </a:r>
            <a:endParaRPr kumimoji="1" lang="en-US" altLang="ja-JP" dirty="0" smtClean="0"/>
          </a:p>
          <a:p>
            <a:r>
              <a:rPr kumimoji="1" lang="ja-JP" altLang="en-US" dirty="0" smtClean="0"/>
              <a:t>三つ目の甲府市朝日通り商店街は日用品を取り扱う近隣型商店街で、</a:t>
            </a:r>
            <a:r>
              <a:rPr kumimoji="1" lang="en-US" altLang="ja-JP" dirty="0" smtClean="0"/>
              <a:t>2012</a:t>
            </a:r>
            <a:r>
              <a:rPr kumimoji="1" lang="ja-JP" altLang="en-US" dirty="0" smtClean="0"/>
              <a:t>年から無料</a:t>
            </a:r>
            <a:r>
              <a:rPr kumimoji="1" lang="en-US" altLang="ja-JP" dirty="0" smtClean="0"/>
              <a:t>Wi-Fi</a:t>
            </a:r>
            <a:r>
              <a:rPr kumimoji="1" lang="ja-JP" altLang="en-US" dirty="0" smtClean="0"/>
              <a:t>を導入している。</a:t>
            </a:r>
            <a:endParaRPr kumimoji="1" lang="en-US" altLang="ja-JP" dirty="0" smtClean="0"/>
          </a:p>
          <a:p>
            <a:r>
              <a:rPr kumimoji="1" lang="en-US" altLang="ja-JP" dirty="0" smtClean="0"/>
              <a:t>(</a:t>
            </a:r>
            <a:r>
              <a:rPr kumimoji="1" lang="ja-JP" altLang="en-US" dirty="0" smtClean="0"/>
              <a:t>調子を変える</a:t>
            </a:r>
            <a:r>
              <a:rPr kumimoji="1" lang="en-US" altLang="ja-JP" dirty="0" smtClean="0"/>
              <a:t>)</a:t>
            </a:r>
            <a:r>
              <a:rPr kumimoji="1" lang="ja-JP" altLang="en-US" dirty="0" smtClean="0"/>
              <a:t>このように全く形態の異なる</a:t>
            </a:r>
            <a:r>
              <a:rPr kumimoji="1" lang="en-US" altLang="ja-JP" dirty="0" smtClean="0"/>
              <a:t>3</a:t>
            </a:r>
            <a:r>
              <a:rPr kumimoji="1" lang="ja-JP" altLang="en-US" dirty="0" err="1" smtClean="0"/>
              <a:t>つの</a:t>
            </a:r>
            <a:r>
              <a:rPr kumimoji="1" lang="ja-JP" altLang="en-US" dirty="0" smtClean="0"/>
              <a:t>商店街であるが無料</a:t>
            </a:r>
            <a:r>
              <a:rPr kumimoji="1" lang="en-US" altLang="ja-JP" dirty="0" smtClean="0"/>
              <a:t>Wi-Fi</a:t>
            </a:r>
            <a:r>
              <a:rPr kumimoji="1" lang="ja-JP" altLang="en-US" dirty="0" smtClean="0"/>
              <a:t>は導入されている。ではこれらの商店街ではどのようなシステムと無料</a:t>
            </a:r>
            <a:r>
              <a:rPr kumimoji="1" lang="en-US" altLang="ja-JP" dirty="0" smtClean="0"/>
              <a:t>Wi-Fi</a:t>
            </a:r>
            <a:r>
              <a:rPr kumimoji="1" lang="ja-JP" altLang="en-US" dirty="0" smtClean="0"/>
              <a:t>組み合わせて活用しているのか。</a:t>
            </a:r>
            <a:endParaRPr kumimoji="1" lang="ja-JP" altLang="en-US" dirty="0"/>
          </a:p>
        </p:txBody>
      </p:sp>
      <p:sp>
        <p:nvSpPr>
          <p:cNvPr id="4" name="スライド番号プレースホルダー 3"/>
          <p:cNvSpPr>
            <a:spLocks noGrp="1"/>
          </p:cNvSpPr>
          <p:nvPr>
            <p:ph type="sldNum" sz="quarter" idx="10"/>
          </p:nvPr>
        </p:nvSpPr>
        <p:spPr/>
        <p:txBody>
          <a:bodyPr/>
          <a:lstStyle/>
          <a:p>
            <a:fld id="{F93199CD-3E1B-4AE6-990F-76F925F5EA9F}" type="slidenum">
              <a:rPr lang="en-US" altLang="ja-JP" smtClean="0"/>
              <a:t>22</a:t>
            </a:fld>
            <a:endParaRPr kumimoji="1" lang="ja-JP" altLang="en-US"/>
          </a:p>
        </p:txBody>
      </p:sp>
    </p:spTree>
    <p:extLst>
      <p:ext uri="{BB962C8B-B14F-4D97-AF65-F5344CB8AC3E}">
        <p14:creationId xmlns:p14="http://schemas.microsoft.com/office/powerpoint/2010/main" val="3857670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smtClean="0"/>
              <a:t>この商店街では、</a:t>
            </a:r>
            <a:r>
              <a:rPr kumimoji="1" lang="en-US" altLang="ja-JP" sz="1200" dirty="0" smtClean="0"/>
              <a:t>2013</a:t>
            </a:r>
            <a:r>
              <a:rPr kumimoji="1" lang="ja-JP" altLang="en-US" sz="1200" dirty="0" smtClean="0"/>
              <a:t>年から無料</a:t>
            </a:r>
            <a:r>
              <a:rPr kumimoji="1" lang="en-US" altLang="ja-JP" sz="1200" dirty="0" smtClean="0"/>
              <a:t>Wi-Fi</a:t>
            </a:r>
            <a:r>
              <a:rPr kumimoji="1" lang="ja-JP" altLang="en-US" sz="1200" dirty="0" smtClean="0"/>
              <a:t>を</a:t>
            </a:r>
            <a:r>
              <a:rPr kumimoji="1" lang="en-US" altLang="ja-JP" sz="1200" dirty="0" smtClean="0"/>
              <a:t>NTT</a:t>
            </a:r>
            <a:r>
              <a:rPr kumimoji="1" lang="ja-JP" altLang="en-US" sz="1200" dirty="0" smtClean="0"/>
              <a:t>西日本の協力のもと導入した。</a:t>
            </a:r>
            <a:endParaRPr kumimoji="1" lang="en-US" altLang="ja-JP"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t>実はその</a:t>
            </a:r>
            <a:r>
              <a:rPr lang="en-US" altLang="ja-JP" sz="1200" dirty="0" smtClean="0"/>
              <a:t>Wi-Fi</a:t>
            </a:r>
            <a:r>
              <a:rPr lang="ja-JP" altLang="en-US" sz="1200" dirty="0" smtClean="0"/>
              <a:t>はアプリをダウンロードすることで無料</a:t>
            </a:r>
            <a:r>
              <a:rPr lang="en-US" altLang="ja-JP" sz="1200" dirty="0" smtClean="0"/>
              <a:t>Wi-Fi</a:t>
            </a:r>
            <a:r>
              <a:rPr lang="ja-JP" altLang="en-US" sz="1200" dirty="0" smtClean="0"/>
              <a:t>が利用可能になる仕組みである。アプリにはゲームのような機能で好みを分析、それを実際の商店街の情報に反映して、おすすめの店舗を表示する機能がついている。他にも観光地情報や周辺の店舗の案内など広島市の魅力を捜すのに役立つアプリとなっている。</a:t>
            </a:r>
            <a:endParaRPr lang="en-US" altLang="ja-JP"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smtClean="0"/>
          </a:p>
          <a:p>
            <a:r>
              <a:rPr kumimoji="1" lang="ja-JP" altLang="en-US" dirty="0" smtClean="0"/>
              <a:t>下の画像が実際にダウンロードしたアプリである。画像右のようなチャートによってお店を紹介してくれる。これによってお店の認知だけでなく集客につながる。</a:t>
            </a:r>
            <a:endParaRPr kumimoji="1" lang="en-US" altLang="ja-JP" dirty="0" smtClean="0"/>
          </a:p>
          <a:p>
            <a:r>
              <a:rPr kumimoji="1" lang="ja-JP" altLang="en-US" dirty="0" smtClean="0"/>
              <a:t>現実</a:t>
            </a:r>
            <a:endParaRPr kumimoji="1" lang="en-US" altLang="ja-JP" dirty="0" smtClean="0"/>
          </a:p>
          <a:p>
            <a:endParaRPr kumimoji="1" lang="en-US" altLang="ja-JP" dirty="0" smtClean="0"/>
          </a:p>
          <a:p>
            <a:r>
              <a:rPr kumimoji="1" lang="ja-JP" altLang="en-US" dirty="0" smtClean="0"/>
              <a:t>①が本通り商店街にて行われているアプリケーションと現実世界の融合だ。商店街の</a:t>
            </a:r>
            <a:r>
              <a:rPr kumimoji="1" lang="en-US" altLang="ja-JP" dirty="0" smtClean="0"/>
              <a:t>Wi-Fi</a:t>
            </a:r>
            <a:r>
              <a:rPr kumimoji="1" lang="ja-JP" altLang="en-US" dirty="0" smtClean="0"/>
              <a:t>を利用するためにアプリをスマホにいれると、朝と夕方に商店街についてのおすすめ情報が送られてくる。しかも付近にいる人にのみ送られて来るので、ご飯や外出先に迷っているときは選択肢の一つとなる。また、アプリを通してクーポンなどのお得な情報も配信されるため、お客さんをその場に誘導し、おすすめ情報を使いその場に留めるなどといった使い方も出来そうだ。</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t>【</a:t>
            </a:r>
            <a:r>
              <a:rPr kumimoji="1" lang="ja-JP" altLang="en-US" sz="1200" dirty="0" smtClean="0"/>
              <a:t>メモ</a:t>
            </a:r>
            <a:r>
              <a:rPr kumimoji="1" lang="en-US" altLang="ja-JP" sz="1200" dirty="0" smtClean="0"/>
              <a:t>】</a:t>
            </a:r>
            <a:r>
              <a:rPr kumimoji="1" lang="ja-JP" altLang="en-US" sz="1200" dirty="0" smtClean="0"/>
              <a:t>商店街アプリ</a:t>
            </a:r>
            <a:r>
              <a:rPr kumimoji="1" lang="en-US" altLang="ja-JP" sz="1200" dirty="0" smtClean="0"/>
              <a:t>(</a:t>
            </a:r>
            <a:r>
              <a:rPr kumimoji="1" lang="ja-JP" altLang="en-US" sz="1200" dirty="0" smtClean="0"/>
              <a:t>将来的には商店街とビッグデータの活用も？</a:t>
            </a:r>
            <a:r>
              <a:rPr kumimoji="1" lang="en-US" altLang="ja-JP" sz="1200" dirty="0" smtClean="0"/>
              <a:t>)</a:t>
            </a:r>
            <a:r>
              <a:rPr lang="ja-JP" altLang="en-US" sz="1200" dirty="0" smtClean="0"/>
              <a:t>で</a:t>
            </a:r>
            <a:r>
              <a:rPr kumimoji="1" lang="ja-JP" altLang="en-US" sz="1200" dirty="0" smtClean="0"/>
              <a:t>現実の商店街とインターネットを合わせた仕組みがあれば、分かりづらい商店の内容の紹介と</a:t>
            </a:r>
            <a:r>
              <a:rPr lang="ja-JP" altLang="en-US" sz="1200" dirty="0" smtClean="0"/>
              <a:t>客の好みをリンクさせてその場に留めることが容易になる。</a:t>
            </a:r>
            <a:endParaRPr kumimoji="1" lang="en-US" altLang="ja-JP" sz="1200"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F93199CD-3E1B-4AE6-990F-76F925F5EA9F}" type="slidenum">
              <a:rPr lang="en-US" altLang="ja-JP" smtClean="0"/>
              <a:t>23</a:t>
            </a:fld>
            <a:endParaRPr kumimoji="1" lang="ja-JP" altLang="en-US"/>
          </a:p>
        </p:txBody>
      </p:sp>
    </p:spTree>
    <p:extLst>
      <p:ext uri="{BB962C8B-B14F-4D97-AF65-F5344CB8AC3E}">
        <p14:creationId xmlns:p14="http://schemas.microsoft.com/office/powerpoint/2010/main" val="1903869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千日前道具屋筋商店街では外国人観光客へ向けた、免税手続き簡略化を</a:t>
            </a:r>
            <a:r>
              <a:rPr kumimoji="1" lang="en-US" altLang="ja-JP" dirty="0" smtClean="0"/>
              <a:t>2011</a:t>
            </a:r>
            <a:r>
              <a:rPr kumimoji="1" lang="ja-JP" altLang="en-US" dirty="0" smtClean="0"/>
              <a:t>年の無料</a:t>
            </a:r>
            <a:r>
              <a:rPr kumimoji="1" lang="en-US" altLang="ja-JP" dirty="0" smtClean="0"/>
              <a:t>Wi-Fi</a:t>
            </a:r>
            <a:r>
              <a:rPr kumimoji="1" lang="ja-JP" altLang="en-US" dirty="0" smtClean="0"/>
              <a:t>導入と共に始めた。</a:t>
            </a:r>
            <a:endParaRPr kumimoji="1" lang="en-US" altLang="ja-JP" dirty="0" smtClean="0"/>
          </a:p>
          <a:p>
            <a:r>
              <a:rPr kumimoji="1" lang="ja-JP" altLang="en-US" dirty="0" smtClean="0"/>
              <a:t>そのために</a:t>
            </a:r>
            <a:r>
              <a:rPr kumimoji="1" lang="en-US" altLang="ja-JP" dirty="0" smtClean="0"/>
              <a:t>iPad</a:t>
            </a:r>
            <a:r>
              <a:rPr kumimoji="1" lang="ja-JP" altLang="en-US" dirty="0" smtClean="0"/>
              <a:t>を使用した独自のアプリを関西外国語大学と共同で開発。このアプリは英語、中国後、フランス語、韓国語の</a:t>
            </a:r>
            <a:r>
              <a:rPr kumimoji="1" lang="en-US" altLang="ja-JP" dirty="0" smtClean="0"/>
              <a:t>4</a:t>
            </a:r>
            <a:r>
              <a:rPr kumimoji="1" lang="ja-JP" altLang="en-US" dirty="0" smtClean="0"/>
              <a:t>か国語に対応するチャート式のアプリだ。</a:t>
            </a:r>
            <a:endParaRPr kumimoji="1" lang="en-US" altLang="ja-JP" dirty="0" smtClean="0"/>
          </a:p>
          <a:p>
            <a:r>
              <a:rPr kumimoji="1" lang="ja-JP" altLang="en-US" dirty="0" smtClean="0"/>
              <a:t>実際のアプリの画面である。画面の文字も大きくシンプルで、使用して接客する店舗側の人にも親切である。</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F93199CD-3E1B-4AE6-990F-76F925F5EA9F}" type="slidenum">
              <a:rPr lang="en-US" altLang="ja-JP" smtClean="0"/>
              <a:t>24</a:t>
            </a:fld>
            <a:endParaRPr kumimoji="1" lang="ja-JP" altLang="en-US"/>
          </a:p>
        </p:txBody>
      </p:sp>
    </p:spTree>
    <p:extLst>
      <p:ext uri="{BB962C8B-B14F-4D97-AF65-F5344CB8AC3E}">
        <p14:creationId xmlns:p14="http://schemas.microsoft.com/office/powerpoint/2010/main" val="16193473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1065214" y="1828800"/>
            <a:ext cx="8229600" cy="2895600"/>
          </a:xfrm>
        </p:spPr>
        <p:txBody>
          <a:bodyPr anchor="b">
            <a:normAutofit/>
          </a:bodyPr>
          <a:lstStyle>
            <a:lvl1pPr latinLnBrk="0">
              <a:lnSpc>
                <a:spcPct val="80000"/>
              </a:lnSpc>
              <a:defRPr kumimoji="1" lang="ja-JP" sz="6600">
                <a:solidFill>
                  <a:schemeClr val="tx1"/>
                </a:solidFill>
              </a:defRPr>
            </a:lvl1pPr>
          </a:lstStyle>
          <a:p>
            <a:r>
              <a:rPr kumimoji="1" lang="ja-JP" altLang="en-US" smtClean="0"/>
              <a:t>マスター タイトルの書式設定</a:t>
            </a:r>
            <a:endParaRPr kumimoji="1" lang="ja-JP"/>
          </a:p>
        </p:txBody>
      </p:sp>
      <p:sp>
        <p:nvSpPr>
          <p:cNvPr id="3" name="サブタイトル 2"/>
          <p:cNvSpPr>
            <a:spLocks noGrp="1"/>
          </p:cNvSpPr>
          <p:nvPr>
            <p:ph type="subTitle" idx="1"/>
          </p:nvPr>
        </p:nvSpPr>
        <p:spPr>
          <a:xfrm>
            <a:off x="1065213" y="4800600"/>
            <a:ext cx="8229600" cy="1219200"/>
          </a:xfrm>
        </p:spPr>
        <p:txBody>
          <a:bodyPr>
            <a:normAutofit/>
          </a:bodyPr>
          <a:lstStyle>
            <a:lvl1pPr marL="0" indent="0" algn="l" latinLnBrk="0">
              <a:spcBef>
                <a:spcPts val="0"/>
              </a:spcBef>
              <a:buNone/>
              <a:defRPr kumimoji="1" lang="ja-JP" sz="2000" cap="all" spc="200" baseline="0">
                <a:solidFill>
                  <a:schemeClr val="accent1"/>
                </a:solidFill>
              </a:defRPr>
            </a:lvl1pPr>
            <a:lvl2pPr marL="457200" indent="0" algn="ctr" latinLnBrk="0">
              <a:buNone/>
              <a:defRPr kumimoji="1" lang="ja-JP">
                <a:solidFill>
                  <a:schemeClr val="tx1">
                    <a:tint val="75000"/>
                  </a:schemeClr>
                </a:solidFill>
              </a:defRPr>
            </a:lvl2pPr>
            <a:lvl3pPr marL="914400" indent="0" algn="ctr" latinLnBrk="0">
              <a:buNone/>
              <a:defRPr kumimoji="1" lang="ja-JP">
                <a:solidFill>
                  <a:schemeClr val="tx1">
                    <a:tint val="75000"/>
                  </a:schemeClr>
                </a:solidFill>
              </a:defRPr>
            </a:lvl3pPr>
            <a:lvl4pPr marL="1371600" indent="0" algn="ctr" latinLnBrk="0">
              <a:buNone/>
              <a:defRPr kumimoji="1" lang="ja-JP">
                <a:solidFill>
                  <a:schemeClr val="tx1">
                    <a:tint val="75000"/>
                  </a:schemeClr>
                </a:solidFill>
              </a:defRPr>
            </a:lvl4pPr>
            <a:lvl5pPr marL="1828800" indent="0" algn="ctr" latinLnBrk="0">
              <a:buNone/>
              <a:defRPr kumimoji="1" lang="ja-JP">
                <a:solidFill>
                  <a:schemeClr val="tx1">
                    <a:tint val="75000"/>
                  </a:schemeClr>
                </a:solidFill>
              </a:defRPr>
            </a:lvl5pPr>
            <a:lvl6pPr marL="2286000" indent="0" algn="ctr" latinLnBrk="0">
              <a:buNone/>
              <a:defRPr kumimoji="1" lang="ja-JP">
                <a:solidFill>
                  <a:schemeClr val="tx1">
                    <a:tint val="75000"/>
                  </a:schemeClr>
                </a:solidFill>
              </a:defRPr>
            </a:lvl6pPr>
            <a:lvl7pPr marL="2743200" indent="0" algn="ctr" latinLnBrk="0">
              <a:buNone/>
              <a:defRPr kumimoji="1" lang="ja-JP">
                <a:solidFill>
                  <a:schemeClr val="tx1">
                    <a:tint val="75000"/>
                  </a:schemeClr>
                </a:solidFill>
              </a:defRPr>
            </a:lvl7pPr>
            <a:lvl8pPr marL="3200400" indent="0" algn="ctr" latinLnBrk="0">
              <a:buNone/>
              <a:defRPr kumimoji="1" lang="ja-JP">
                <a:solidFill>
                  <a:schemeClr val="tx1">
                    <a:tint val="75000"/>
                  </a:schemeClr>
                </a:solidFill>
              </a:defRPr>
            </a:lvl8pPr>
            <a:lvl9pPr marL="3657600" indent="0" algn="ctr" latinLnBrk="0">
              <a:buNone/>
              <a:defRPr kumimoji="1" lang="ja-JP">
                <a:solidFill>
                  <a:schemeClr val="tx1">
                    <a:tint val="75000"/>
                  </a:schemeClr>
                </a:solidFill>
              </a:defRPr>
            </a:lvl9pPr>
          </a:lstStyle>
          <a:p>
            <a:r>
              <a:rPr kumimoji="1" lang="ja-JP" altLang="en-US" smtClean="0"/>
              <a:t>マスター サブタイトルの書式設定</a:t>
            </a:r>
            <a:endParaRPr kumimoji="1" lang="ja-JP"/>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p>
        </p:txBody>
      </p:sp>
      <p:sp>
        <p:nvSpPr>
          <p:cNvPr id="4" name="日付プレースホルダー 3"/>
          <p:cNvSpPr>
            <a:spLocks noGrp="1"/>
          </p:cNvSpPr>
          <p:nvPr>
            <p:ph type="dt" sz="half" idx="10"/>
          </p:nvPr>
        </p:nvSpPr>
        <p:spPr/>
        <p:txBody>
          <a:bodyPr/>
          <a:lstStyle/>
          <a:p>
            <a:fld id="{03F41C87-7AD9-4845-A077-840E4A0F3F06}" type="datetimeFigureOut">
              <a:t>2015/12/4</a:t>
            </a:fld>
            <a:endParaRPr kumimoji="1" lang="ja-JP"/>
          </a:p>
        </p:txBody>
      </p:sp>
      <p:sp>
        <p:nvSpPr>
          <p:cNvPr id="5" name="フッター プレースホルダー 4"/>
          <p:cNvSpPr>
            <a:spLocks noGrp="1"/>
          </p:cNvSpPr>
          <p:nvPr>
            <p:ph type="ftr" sz="quarter" idx="11"/>
          </p:nvPr>
        </p:nvSpPr>
        <p:spPr/>
        <p:txBody>
          <a:bodyPr/>
          <a:lstStyle/>
          <a:p>
            <a:endParaRPr kumimoji="1" lang="ja-JP"/>
          </a:p>
        </p:txBody>
      </p:sp>
      <p:sp>
        <p:nvSpPr>
          <p:cNvPr id="6" name="スライド番号プレースホルダー 5"/>
          <p:cNvSpPr>
            <a:spLocks noGrp="1"/>
          </p:cNvSpPr>
          <p:nvPr>
            <p:ph type="sldNum" sz="quarter" idx="12"/>
          </p:nvPr>
        </p:nvSpPr>
        <p:spPr/>
        <p:txBody>
          <a:bodyPr/>
          <a:lstStyle/>
          <a:p>
            <a:fld id="{2A013F82-EE5E-44EE-A61D-E31C6657F26F}" type="slidenum">
              <a:t>‹#›</a:t>
            </a:fld>
            <a:endParaRPr kumimoji="1" lang="ja-JP"/>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142412" y="381001"/>
            <a:ext cx="1524001" cy="5638800"/>
          </a:xfrm>
        </p:spPr>
        <p:txBody>
          <a:bodyPr vert="eaVert"/>
          <a:lstStyle/>
          <a:p>
            <a:r>
              <a:rPr kumimoji="1" lang="ja-JP" altLang="en-US" smtClean="0"/>
              <a:t>マスター タイトルの書式設定</a:t>
            </a:r>
            <a:endParaRPr kumimoji="1" lang="ja-JP"/>
          </a:p>
        </p:txBody>
      </p:sp>
      <p:sp>
        <p:nvSpPr>
          <p:cNvPr id="3" name="縦書きテキスト プレースホルダー 2"/>
          <p:cNvSpPr>
            <a:spLocks noGrp="1"/>
          </p:cNvSpPr>
          <p:nvPr>
            <p:ph type="body" orient="vert" idx="1"/>
          </p:nvPr>
        </p:nvSpPr>
        <p:spPr>
          <a:xfrm>
            <a:off x="1522412" y="381001"/>
            <a:ext cx="7391399" cy="5638800"/>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p>
        </p:txBody>
      </p:sp>
      <p:sp>
        <p:nvSpPr>
          <p:cNvPr id="4" name="日付プレースホルダー 3"/>
          <p:cNvSpPr>
            <a:spLocks noGrp="1"/>
          </p:cNvSpPr>
          <p:nvPr>
            <p:ph type="dt" sz="half" idx="10"/>
          </p:nvPr>
        </p:nvSpPr>
        <p:spPr/>
        <p:txBody>
          <a:bodyPr/>
          <a:lstStyle/>
          <a:p>
            <a:fld id="{03F41C87-7AD9-4845-A077-840E4A0F3F06}" type="datetimeFigureOut">
              <a:t>2015/12/4</a:t>
            </a:fld>
            <a:endParaRPr kumimoji="1" lang="ja-JP"/>
          </a:p>
        </p:txBody>
      </p:sp>
      <p:sp>
        <p:nvSpPr>
          <p:cNvPr id="5" name="フッター プレースホルダー 4"/>
          <p:cNvSpPr>
            <a:spLocks noGrp="1"/>
          </p:cNvSpPr>
          <p:nvPr>
            <p:ph type="ftr" sz="quarter" idx="11"/>
          </p:nvPr>
        </p:nvSpPr>
        <p:spPr/>
        <p:txBody>
          <a:bodyPr/>
          <a:lstStyle/>
          <a:p>
            <a:endParaRPr kumimoji="1" lang="ja-JP"/>
          </a:p>
        </p:txBody>
      </p:sp>
      <p:sp>
        <p:nvSpPr>
          <p:cNvPr id="6" name="スライド番号プレースホルダー 5"/>
          <p:cNvSpPr>
            <a:spLocks noGrp="1"/>
          </p:cNvSpPr>
          <p:nvPr>
            <p:ph type="sldNum" sz="quarter" idx="12"/>
          </p:nvPr>
        </p:nvSpPr>
        <p:spPr/>
        <p:txBody>
          <a:bodyPr/>
          <a:lstStyle/>
          <a:p>
            <a:fld id="{2A013F82-EE5E-44EE-A61D-E31C6657F26F}" type="slidenum">
              <a:t>‹#›</a:t>
            </a:fld>
            <a:endParaRPr kumimoji="1" lang="ja-JP"/>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p>
        </p:txBody>
      </p:sp>
      <p:sp>
        <p:nvSpPr>
          <p:cNvPr id="3" name="コンテンツ プレースホルダー 2"/>
          <p:cNvSpPr>
            <a:spLocks noGrp="1"/>
          </p:cNvSpPr>
          <p:nvPr>
            <p:ph idx="1"/>
          </p:nvPr>
        </p:nvSpPr>
        <p:spPr/>
        <p:txBody>
          <a:bodyPr/>
          <a:lstStyle>
            <a:lvl5pPr latinLnBrk="0">
              <a:defRPr kumimoji="1" lang="ja-JP"/>
            </a:lvl5pPr>
            <a:lvl6pPr latinLnBrk="0">
              <a:defRPr kumimoji="1" lang="ja-JP"/>
            </a:lvl6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p>
        </p:txBody>
      </p:sp>
      <p:sp>
        <p:nvSpPr>
          <p:cNvPr id="4" name="日付プレースホルダー 3"/>
          <p:cNvSpPr>
            <a:spLocks noGrp="1"/>
          </p:cNvSpPr>
          <p:nvPr>
            <p:ph type="dt" sz="half" idx="10"/>
          </p:nvPr>
        </p:nvSpPr>
        <p:spPr/>
        <p:txBody>
          <a:bodyPr/>
          <a:lstStyle/>
          <a:p>
            <a:fld id="{03F41C87-7AD9-4845-A077-840E4A0F3F06}" type="datetimeFigureOut">
              <a:t>2015/12/4</a:t>
            </a:fld>
            <a:endParaRPr kumimoji="1" lang="ja-JP"/>
          </a:p>
        </p:txBody>
      </p:sp>
      <p:sp>
        <p:nvSpPr>
          <p:cNvPr id="5" name="フッター プレースホルダー 4"/>
          <p:cNvSpPr>
            <a:spLocks noGrp="1"/>
          </p:cNvSpPr>
          <p:nvPr>
            <p:ph type="ftr" sz="quarter" idx="11"/>
          </p:nvPr>
        </p:nvSpPr>
        <p:spPr/>
        <p:txBody>
          <a:bodyPr/>
          <a:lstStyle/>
          <a:p>
            <a:endParaRPr kumimoji="1" lang="ja-JP"/>
          </a:p>
        </p:txBody>
      </p:sp>
      <p:sp>
        <p:nvSpPr>
          <p:cNvPr id="6" name="スライド番号プレースホルダー 5"/>
          <p:cNvSpPr>
            <a:spLocks noGrp="1"/>
          </p:cNvSpPr>
          <p:nvPr>
            <p:ph type="sldNum" sz="quarter" idx="12"/>
          </p:nvPr>
        </p:nvSpPr>
        <p:spPr/>
        <p:txBody>
          <a:bodyPr/>
          <a:lstStyle/>
          <a:p>
            <a:fld id="{2A013F82-EE5E-44EE-A61D-E31C6657F26F}" type="slidenum">
              <a:t>‹#›</a:t>
            </a:fld>
            <a:endParaRPr kumimoji="1" lang="ja-JP"/>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1059614" y="2514600"/>
            <a:ext cx="8692399" cy="2819400"/>
          </a:xfrm>
        </p:spPr>
        <p:txBody>
          <a:bodyPr anchor="b">
            <a:normAutofit/>
          </a:bodyPr>
          <a:lstStyle>
            <a:lvl1pPr algn="l" latinLnBrk="0">
              <a:lnSpc>
                <a:spcPct val="80000"/>
              </a:lnSpc>
              <a:defRPr kumimoji="1" lang="ja-JP" sz="4800" b="0" cap="none" baseline="0"/>
            </a:lvl1pPr>
          </a:lstStyle>
          <a:p>
            <a:r>
              <a:rPr kumimoji="1" lang="ja-JP" altLang="en-US" smtClean="0"/>
              <a:t>マスター タイトルの書式設定</a:t>
            </a:r>
            <a:endParaRPr kumimoji="1" lang="ja-JP"/>
          </a:p>
        </p:txBody>
      </p:sp>
      <p:sp>
        <p:nvSpPr>
          <p:cNvPr id="3" name="テキスト プレースホルダー 2"/>
          <p:cNvSpPr>
            <a:spLocks noGrp="1"/>
          </p:cNvSpPr>
          <p:nvPr>
            <p:ph type="body" idx="1"/>
          </p:nvPr>
        </p:nvSpPr>
        <p:spPr>
          <a:xfrm>
            <a:off x="1065213" y="5410200"/>
            <a:ext cx="8687333" cy="609601"/>
          </a:xfrm>
        </p:spPr>
        <p:txBody>
          <a:bodyPr anchor="t">
            <a:normAutofit/>
          </a:bodyPr>
          <a:lstStyle>
            <a:lvl1pPr marL="0" indent="0" latinLnBrk="0">
              <a:spcBef>
                <a:spcPts val="0"/>
              </a:spcBef>
              <a:buNone/>
              <a:defRPr kumimoji="1" lang="ja-JP" sz="2000" cap="all" spc="200" baseline="0">
                <a:solidFill>
                  <a:schemeClr val="accent1"/>
                </a:solidFill>
              </a:defRPr>
            </a:lvl1pPr>
            <a:lvl2pPr marL="457200" indent="0" latinLnBrk="0">
              <a:buNone/>
              <a:defRPr kumimoji="1" lang="ja-JP" sz="1800">
                <a:solidFill>
                  <a:schemeClr val="tx1">
                    <a:tint val="75000"/>
                  </a:schemeClr>
                </a:solidFill>
              </a:defRPr>
            </a:lvl2pPr>
            <a:lvl3pPr marL="914400" indent="0" latinLnBrk="0">
              <a:buNone/>
              <a:defRPr kumimoji="1" lang="ja-JP" sz="1600">
                <a:solidFill>
                  <a:schemeClr val="tx1">
                    <a:tint val="75000"/>
                  </a:schemeClr>
                </a:solidFill>
              </a:defRPr>
            </a:lvl3pPr>
            <a:lvl4pPr marL="1371600" indent="0" latinLnBrk="0">
              <a:buNone/>
              <a:defRPr kumimoji="1" lang="ja-JP" sz="1400">
                <a:solidFill>
                  <a:schemeClr val="tx1">
                    <a:tint val="75000"/>
                  </a:schemeClr>
                </a:solidFill>
              </a:defRPr>
            </a:lvl4pPr>
            <a:lvl5pPr marL="1828800" indent="0" latinLnBrk="0">
              <a:buNone/>
              <a:defRPr kumimoji="1" lang="ja-JP" sz="1400">
                <a:solidFill>
                  <a:schemeClr val="tx1">
                    <a:tint val="75000"/>
                  </a:schemeClr>
                </a:solidFill>
              </a:defRPr>
            </a:lvl5pPr>
            <a:lvl6pPr marL="2286000" indent="0" latinLnBrk="0">
              <a:buNone/>
              <a:defRPr kumimoji="1" lang="ja-JP" sz="1400">
                <a:solidFill>
                  <a:schemeClr val="tx1">
                    <a:tint val="75000"/>
                  </a:schemeClr>
                </a:solidFill>
              </a:defRPr>
            </a:lvl6pPr>
            <a:lvl7pPr marL="2743200" indent="0" latinLnBrk="0">
              <a:buNone/>
              <a:defRPr kumimoji="1" lang="ja-JP" sz="1400">
                <a:solidFill>
                  <a:schemeClr val="tx1">
                    <a:tint val="75000"/>
                  </a:schemeClr>
                </a:solidFill>
              </a:defRPr>
            </a:lvl7pPr>
            <a:lvl8pPr marL="3200400" indent="0" latinLnBrk="0">
              <a:buNone/>
              <a:defRPr kumimoji="1" lang="ja-JP" sz="1400">
                <a:solidFill>
                  <a:schemeClr val="tx1">
                    <a:tint val="75000"/>
                  </a:schemeClr>
                </a:solidFill>
              </a:defRPr>
            </a:lvl8pPr>
            <a:lvl9pPr marL="3657600" indent="0" latinLnBrk="0">
              <a:buNone/>
              <a:defRPr kumimoji="1" lang="ja-JP"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03F41C87-7AD9-4845-A077-840E4A0F3F06}" type="datetimeFigureOut">
              <a:t>2015/12/4</a:t>
            </a:fld>
            <a:endParaRPr kumimoji="1" lang="ja-JP"/>
          </a:p>
        </p:txBody>
      </p:sp>
      <p:sp>
        <p:nvSpPr>
          <p:cNvPr id="5" name="フッター プレースホルダー 4"/>
          <p:cNvSpPr>
            <a:spLocks noGrp="1"/>
          </p:cNvSpPr>
          <p:nvPr>
            <p:ph type="ftr" sz="quarter" idx="11"/>
          </p:nvPr>
        </p:nvSpPr>
        <p:spPr/>
        <p:txBody>
          <a:bodyPr/>
          <a:lstStyle/>
          <a:p>
            <a:endParaRPr kumimoji="1" lang="ja-JP"/>
          </a:p>
        </p:txBody>
      </p:sp>
      <p:sp>
        <p:nvSpPr>
          <p:cNvPr id="6" name="スライド番号プレースホルダー 5"/>
          <p:cNvSpPr>
            <a:spLocks noGrp="1"/>
          </p:cNvSpPr>
          <p:nvPr>
            <p:ph type="sldNum" sz="quarter" idx="12"/>
          </p:nvPr>
        </p:nvSpPr>
        <p:spPr/>
        <p:txBody>
          <a:bodyPr/>
          <a:lstStyle/>
          <a:p>
            <a:fld id="{2A013F82-EE5E-44EE-A61D-E31C6657F26F}" type="slidenum">
              <a:t>‹#›</a:t>
            </a:fld>
            <a:endParaRPr kumimoji="1" lang="ja-JP"/>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522412" y="381000"/>
            <a:ext cx="9144002" cy="1371600"/>
          </a:xfrm>
        </p:spPr>
        <p:txBody>
          <a:bodyPr/>
          <a:lstStyle/>
          <a:p>
            <a:r>
              <a:rPr kumimoji="1" lang="ja-JP" altLang="en-US" smtClean="0"/>
              <a:t>マスター タイトルの書式設定</a:t>
            </a:r>
            <a:endParaRPr kumimoji="1" lang="ja-JP"/>
          </a:p>
        </p:txBody>
      </p:sp>
      <p:sp>
        <p:nvSpPr>
          <p:cNvPr id="3" name="コンテンツ プレースホルダー 2"/>
          <p:cNvSpPr>
            <a:spLocks noGrp="1"/>
          </p:cNvSpPr>
          <p:nvPr>
            <p:ph sz="half" idx="1"/>
          </p:nvPr>
        </p:nvSpPr>
        <p:spPr>
          <a:xfrm>
            <a:off x="1504781" y="1905001"/>
            <a:ext cx="4419599" cy="4114800"/>
          </a:xfrm>
        </p:spPr>
        <p:txBody>
          <a:bodyPr>
            <a:normAutofit/>
          </a:bodyPr>
          <a:lstStyle>
            <a:lvl1pPr latinLnBrk="0">
              <a:defRPr kumimoji="1" lang="ja-JP" sz="2400"/>
            </a:lvl1pPr>
            <a:lvl2pPr latinLnBrk="0">
              <a:defRPr kumimoji="1" lang="ja-JP" sz="2000"/>
            </a:lvl2pPr>
            <a:lvl3pPr latinLnBrk="0">
              <a:defRPr kumimoji="1" lang="ja-JP" sz="1800"/>
            </a:lvl3pPr>
            <a:lvl4pPr latinLnBrk="0">
              <a:defRPr kumimoji="1" lang="ja-JP" sz="1600"/>
            </a:lvl4pPr>
            <a:lvl5pPr latinLnBrk="0">
              <a:defRPr kumimoji="1" lang="ja-JP" sz="1600"/>
            </a:lvl5pPr>
            <a:lvl6pPr latinLnBrk="0">
              <a:defRPr kumimoji="1" lang="ja-JP" sz="1600"/>
            </a:lvl6pPr>
            <a:lvl7pPr latinLnBrk="0">
              <a:defRPr kumimoji="1" lang="ja-JP" sz="1600"/>
            </a:lvl7pPr>
            <a:lvl8pPr latinLnBrk="0">
              <a:defRPr kumimoji="1" lang="ja-JP" sz="1600"/>
            </a:lvl8pPr>
            <a:lvl9pPr latinLnBrk="0">
              <a:defRPr kumimoji="1" lang="ja-JP"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p>
        </p:txBody>
      </p:sp>
      <p:sp>
        <p:nvSpPr>
          <p:cNvPr id="4" name="コンテンツ プレースホルダー 3"/>
          <p:cNvSpPr>
            <a:spLocks noGrp="1"/>
          </p:cNvSpPr>
          <p:nvPr>
            <p:ph sz="half" idx="2"/>
          </p:nvPr>
        </p:nvSpPr>
        <p:spPr>
          <a:xfrm>
            <a:off x="6229183" y="1905001"/>
            <a:ext cx="4419600" cy="4114800"/>
          </a:xfrm>
        </p:spPr>
        <p:txBody>
          <a:bodyPr>
            <a:normAutofit/>
          </a:bodyPr>
          <a:lstStyle>
            <a:lvl1pPr latinLnBrk="0">
              <a:defRPr kumimoji="1" lang="ja-JP" sz="2400"/>
            </a:lvl1pPr>
            <a:lvl2pPr latinLnBrk="0">
              <a:defRPr kumimoji="1" lang="ja-JP" sz="2000"/>
            </a:lvl2pPr>
            <a:lvl3pPr latinLnBrk="0">
              <a:defRPr kumimoji="1" lang="ja-JP" sz="1800"/>
            </a:lvl3pPr>
            <a:lvl4pPr latinLnBrk="0">
              <a:defRPr kumimoji="1" lang="ja-JP" sz="1600"/>
            </a:lvl4pPr>
            <a:lvl5pPr latinLnBrk="0">
              <a:defRPr kumimoji="1" lang="ja-JP" sz="1600"/>
            </a:lvl5pPr>
            <a:lvl6pPr latinLnBrk="0">
              <a:defRPr kumimoji="1" lang="ja-JP" sz="1600"/>
            </a:lvl6pPr>
            <a:lvl7pPr latinLnBrk="0">
              <a:defRPr kumimoji="1" lang="ja-JP" sz="1600"/>
            </a:lvl7pPr>
            <a:lvl8pPr latinLnBrk="0">
              <a:defRPr kumimoji="1" lang="ja-JP" sz="1600"/>
            </a:lvl8pPr>
            <a:lvl9pPr latinLnBrk="0">
              <a:defRPr kumimoji="1" lang="ja-JP"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p>
        </p:txBody>
      </p:sp>
      <p:sp>
        <p:nvSpPr>
          <p:cNvPr id="5" name="日付プレースホルダー 4"/>
          <p:cNvSpPr>
            <a:spLocks noGrp="1"/>
          </p:cNvSpPr>
          <p:nvPr>
            <p:ph type="dt" sz="half" idx="10"/>
          </p:nvPr>
        </p:nvSpPr>
        <p:spPr/>
        <p:txBody>
          <a:bodyPr/>
          <a:lstStyle/>
          <a:p>
            <a:fld id="{03F41C87-7AD9-4845-A077-840E4A0F3F06}" type="datetimeFigureOut">
              <a:t>2015/12/4</a:t>
            </a:fld>
            <a:endParaRPr kumimoji="1" lang="ja-JP"/>
          </a:p>
        </p:txBody>
      </p:sp>
      <p:sp>
        <p:nvSpPr>
          <p:cNvPr id="6" name="フッター プレースホルダー 5"/>
          <p:cNvSpPr>
            <a:spLocks noGrp="1"/>
          </p:cNvSpPr>
          <p:nvPr>
            <p:ph type="ftr" sz="quarter" idx="11"/>
          </p:nvPr>
        </p:nvSpPr>
        <p:spPr/>
        <p:txBody>
          <a:bodyPr/>
          <a:lstStyle/>
          <a:p>
            <a:endParaRPr kumimoji="1" lang="ja-JP"/>
          </a:p>
        </p:txBody>
      </p:sp>
      <p:sp>
        <p:nvSpPr>
          <p:cNvPr id="7" name="スライド番号プレースホルダー 6"/>
          <p:cNvSpPr>
            <a:spLocks noGrp="1"/>
          </p:cNvSpPr>
          <p:nvPr>
            <p:ph type="sldNum" sz="quarter" idx="12"/>
          </p:nvPr>
        </p:nvSpPr>
        <p:spPr/>
        <p:txBody>
          <a:bodyPr/>
          <a:lstStyle/>
          <a:p>
            <a:fld id="{2A013F82-EE5E-44EE-A61D-E31C6657F26F}" type="slidenum">
              <a:t>‹#›</a:t>
            </a:fld>
            <a:endParaRPr kumimoji="1" lang="ja-JP"/>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1522412" y="381000"/>
            <a:ext cx="9144002" cy="1371600"/>
          </a:xfrm>
        </p:spPr>
        <p:txBody>
          <a:bodyPr/>
          <a:lstStyle>
            <a:lvl1pPr latinLnBrk="0">
              <a:defRPr kumimoji="1" lang="ja-JP"/>
            </a:lvl1pPr>
          </a:lstStyle>
          <a:p>
            <a:r>
              <a:rPr kumimoji="1" lang="ja-JP" altLang="en-US" smtClean="0"/>
              <a:t>マスター タイトルの書式設定</a:t>
            </a:r>
            <a:endParaRPr kumimoji="1" lang="ja-JP"/>
          </a:p>
        </p:txBody>
      </p:sp>
      <p:sp>
        <p:nvSpPr>
          <p:cNvPr id="3" name="テキスト プレースホルダー 2"/>
          <p:cNvSpPr>
            <a:spLocks noGrp="1"/>
          </p:cNvSpPr>
          <p:nvPr>
            <p:ph type="body" idx="1"/>
          </p:nvPr>
        </p:nvSpPr>
        <p:spPr>
          <a:xfrm>
            <a:off x="1522411" y="1905000"/>
            <a:ext cx="4416552" cy="762000"/>
          </a:xfrm>
        </p:spPr>
        <p:txBody>
          <a:bodyPr anchor="ctr">
            <a:noAutofit/>
          </a:bodyPr>
          <a:lstStyle>
            <a:lvl1pPr marL="0" indent="0" latinLnBrk="0">
              <a:spcBef>
                <a:spcPts val="0"/>
              </a:spcBef>
              <a:buNone/>
              <a:defRPr kumimoji="1" lang="ja-JP" sz="2000" b="0" cap="all" spc="200" baseline="0">
                <a:solidFill>
                  <a:schemeClr val="accent1"/>
                </a:solidFill>
              </a:defRPr>
            </a:lvl1pPr>
            <a:lvl2pPr marL="457200" indent="0" latinLnBrk="0">
              <a:buNone/>
              <a:defRPr kumimoji="1" lang="ja-JP" sz="2000" b="1"/>
            </a:lvl2pPr>
            <a:lvl3pPr marL="914400" indent="0" latinLnBrk="0">
              <a:buNone/>
              <a:defRPr kumimoji="1" lang="ja-JP" sz="1800" b="1"/>
            </a:lvl3pPr>
            <a:lvl4pPr marL="1371600" indent="0" latinLnBrk="0">
              <a:buNone/>
              <a:defRPr kumimoji="1" lang="ja-JP" sz="1600" b="1"/>
            </a:lvl4pPr>
            <a:lvl5pPr marL="1828800" indent="0" latinLnBrk="0">
              <a:buNone/>
              <a:defRPr kumimoji="1" lang="ja-JP" sz="1600" b="1"/>
            </a:lvl5pPr>
            <a:lvl6pPr marL="2286000" indent="0" latinLnBrk="0">
              <a:buNone/>
              <a:defRPr kumimoji="1" lang="ja-JP" sz="1600" b="1"/>
            </a:lvl6pPr>
            <a:lvl7pPr marL="2743200" indent="0" latinLnBrk="0">
              <a:buNone/>
              <a:defRPr kumimoji="1" lang="ja-JP" sz="1600" b="1"/>
            </a:lvl7pPr>
            <a:lvl8pPr marL="3200400" indent="0" latinLnBrk="0">
              <a:buNone/>
              <a:defRPr kumimoji="1" lang="ja-JP" sz="1600" b="1"/>
            </a:lvl8pPr>
            <a:lvl9pPr marL="3657600" indent="0" latinLnBrk="0">
              <a:buNone/>
              <a:defRPr kumimoji="1" lang="ja-JP"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1522411" y="2743201"/>
            <a:ext cx="4416552" cy="3276600"/>
          </a:xfrm>
        </p:spPr>
        <p:txBody>
          <a:bodyPr>
            <a:normAutofit/>
          </a:bodyPr>
          <a:lstStyle>
            <a:lvl1pPr latinLnBrk="0">
              <a:defRPr kumimoji="1" lang="ja-JP" sz="2400"/>
            </a:lvl1pPr>
            <a:lvl2pPr latinLnBrk="0">
              <a:defRPr kumimoji="1" lang="ja-JP" sz="2000"/>
            </a:lvl2pPr>
            <a:lvl3pPr latinLnBrk="0">
              <a:defRPr kumimoji="1" lang="ja-JP" sz="1800"/>
            </a:lvl3pPr>
            <a:lvl4pPr latinLnBrk="0">
              <a:defRPr kumimoji="1" lang="ja-JP" sz="1600"/>
            </a:lvl4pPr>
            <a:lvl5pPr latinLnBrk="0">
              <a:defRPr kumimoji="1" lang="ja-JP" sz="1600"/>
            </a:lvl5pPr>
            <a:lvl6pPr latinLnBrk="0">
              <a:defRPr kumimoji="1" lang="ja-JP" sz="1600"/>
            </a:lvl6pPr>
            <a:lvl7pPr latinLnBrk="0">
              <a:defRPr kumimoji="1" lang="ja-JP" sz="1600"/>
            </a:lvl7pPr>
            <a:lvl8pPr latinLnBrk="0">
              <a:defRPr kumimoji="1" lang="ja-JP" sz="1600"/>
            </a:lvl8pPr>
            <a:lvl9pPr latinLnBrk="0">
              <a:defRPr kumimoji="1" lang="ja-JP"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p>
        </p:txBody>
      </p:sp>
      <p:sp>
        <p:nvSpPr>
          <p:cNvPr id="5" name="テキスト プレースホルダー 4"/>
          <p:cNvSpPr>
            <a:spLocks noGrp="1"/>
          </p:cNvSpPr>
          <p:nvPr>
            <p:ph type="body" sz="quarter" idx="3"/>
          </p:nvPr>
        </p:nvSpPr>
        <p:spPr>
          <a:xfrm>
            <a:off x="6249861" y="1905000"/>
            <a:ext cx="4416552" cy="762000"/>
          </a:xfrm>
        </p:spPr>
        <p:txBody>
          <a:bodyPr anchor="ctr">
            <a:noAutofit/>
          </a:bodyPr>
          <a:lstStyle>
            <a:lvl1pPr marL="0" indent="0" latinLnBrk="0">
              <a:spcBef>
                <a:spcPts val="0"/>
              </a:spcBef>
              <a:buNone/>
              <a:defRPr kumimoji="1" lang="ja-JP" sz="2000" b="0" cap="all" spc="200" baseline="0">
                <a:solidFill>
                  <a:schemeClr val="accent1"/>
                </a:solidFill>
              </a:defRPr>
            </a:lvl1pPr>
            <a:lvl2pPr marL="457200" indent="0" latinLnBrk="0">
              <a:buNone/>
              <a:defRPr kumimoji="1" lang="ja-JP" sz="2000" b="1"/>
            </a:lvl2pPr>
            <a:lvl3pPr marL="914400" indent="0" latinLnBrk="0">
              <a:buNone/>
              <a:defRPr kumimoji="1" lang="ja-JP" sz="1800" b="1"/>
            </a:lvl3pPr>
            <a:lvl4pPr marL="1371600" indent="0" latinLnBrk="0">
              <a:buNone/>
              <a:defRPr kumimoji="1" lang="ja-JP" sz="1600" b="1"/>
            </a:lvl4pPr>
            <a:lvl5pPr marL="1828800" indent="0" latinLnBrk="0">
              <a:buNone/>
              <a:defRPr kumimoji="1" lang="ja-JP" sz="1600" b="1"/>
            </a:lvl5pPr>
            <a:lvl6pPr marL="2286000" indent="0" latinLnBrk="0">
              <a:buNone/>
              <a:defRPr kumimoji="1" lang="ja-JP" sz="1600" b="1"/>
            </a:lvl6pPr>
            <a:lvl7pPr marL="2743200" indent="0" latinLnBrk="0">
              <a:buNone/>
              <a:defRPr kumimoji="1" lang="ja-JP" sz="1600" b="1"/>
            </a:lvl7pPr>
            <a:lvl8pPr marL="3200400" indent="0" latinLnBrk="0">
              <a:buNone/>
              <a:defRPr kumimoji="1" lang="ja-JP" sz="1600" b="1"/>
            </a:lvl8pPr>
            <a:lvl9pPr marL="3657600" indent="0" latinLnBrk="0">
              <a:buNone/>
              <a:defRPr kumimoji="1" lang="ja-JP"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249861" y="2743201"/>
            <a:ext cx="4416552" cy="3276600"/>
          </a:xfrm>
        </p:spPr>
        <p:txBody>
          <a:bodyPr>
            <a:normAutofit/>
          </a:bodyPr>
          <a:lstStyle>
            <a:lvl1pPr latinLnBrk="0">
              <a:defRPr kumimoji="1" lang="ja-JP" sz="2400"/>
            </a:lvl1pPr>
            <a:lvl2pPr latinLnBrk="0">
              <a:defRPr kumimoji="1" lang="ja-JP" sz="2000"/>
            </a:lvl2pPr>
            <a:lvl3pPr latinLnBrk="0">
              <a:defRPr kumimoji="1" lang="ja-JP" sz="1800"/>
            </a:lvl3pPr>
            <a:lvl4pPr latinLnBrk="0">
              <a:defRPr kumimoji="1" lang="ja-JP" sz="1600"/>
            </a:lvl4pPr>
            <a:lvl5pPr latinLnBrk="0">
              <a:defRPr kumimoji="1" lang="ja-JP" sz="1600"/>
            </a:lvl5pPr>
            <a:lvl6pPr latinLnBrk="0">
              <a:defRPr kumimoji="1" lang="ja-JP" sz="1600"/>
            </a:lvl6pPr>
            <a:lvl7pPr latinLnBrk="0">
              <a:defRPr kumimoji="1" lang="ja-JP" sz="1600"/>
            </a:lvl7pPr>
            <a:lvl8pPr latinLnBrk="0">
              <a:defRPr kumimoji="1" lang="ja-JP" sz="1600"/>
            </a:lvl8pPr>
            <a:lvl9pPr latinLnBrk="0">
              <a:defRPr kumimoji="1" lang="ja-JP"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p>
        </p:txBody>
      </p:sp>
      <p:sp>
        <p:nvSpPr>
          <p:cNvPr id="7" name="日付プレースホルダー 6"/>
          <p:cNvSpPr>
            <a:spLocks noGrp="1"/>
          </p:cNvSpPr>
          <p:nvPr>
            <p:ph type="dt" sz="half" idx="10"/>
          </p:nvPr>
        </p:nvSpPr>
        <p:spPr/>
        <p:txBody>
          <a:bodyPr/>
          <a:lstStyle/>
          <a:p>
            <a:fld id="{03F41C87-7AD9-4845-A077-840E4A0F3F06}" type="datetimeFigureOut">
              <a:t>2015/12/4</a:t>
            </a:fld>
            <a:endParaRPr kumimoji="1" lang="ja-JP"/>
          </a:p>
        </p:txBody>
      </p:sp>
      <p:sp>
        <p:nvSpPr>
          <p:cNvPr id="8" name="フッター プレースホルダー 7"/>
          <p:cNvSpPr>
            <a:spLocks noGrp="1"/>
          </p:cNvSpPr>
          <p:nvPr>
            <p:ph type="ftr" sz="quarter" idx="11"/>
          </p:nvPr>
        </p:nvSpPr>
        <p:spPr/>
        <p:txBody>
          <a:bodyPr/>
          <a:lstStyle/>
          <a:p>
            <a:endParaRPr kumimoji="1" lang="ja-JP"/>
          </a:p>
        </p:txBody>
      </p:sp>
      <p:sp>
        <p:nvSpPr>
          <p:cNvPr id="9" name="スライド番号プレースホルダー 8"/>
          <p:cNvSpPr>
            <a:spLocks noGrp="1"/>
          </p:cNvSpPr>
          <p:nvPr>
            <p:ph type="sldNum" sz="quarter" idx="12"/>
          </p:nvPr>
        </p:nvSpPr>
        <p:spPr/>
        <p:txBody>
          <a:bodyPr/>
          <a:lstStyle/>
          <a:p>
            <a:fld id="{2A013F82-EE5E-44EE-A61D-E31C6657F26F}" type="slidenum">
              <a:t>‹#›</a:t>
            </a:fld>
            <a:endParaRPr kumimoji="1" lang="ja-JP"/>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p>
        </p:txBody>
      </p:sp>
      <p:sp>
        <p:nvSpPr>
          <p:cNvPr id="3" name="日付プレースホルダー 2"/>
          <p:cNvSpPr>
            <a:spLocks noGrp="1"/>
          </p:cNvSpPr>
          <p:nvPr>
            <p:ph type="dt" sz="half" idx="10"/>
          </p:nvPr>
        </p:nvSpPr>
        <p:spPr/>
        <p:txBody>
          <a:bodyPr/>
          <a:lstStyle/>
          <a:p>
            <a:fld id="{03F41C87-7AD9-4845-A077-840E4A0F3F06}" type="datetimeFigureOut">
              <a:t>2015/12/4</a:t>
            </a:fld>
            <a:endParaRPr kumimoji="1" lang="ja-JP"/>
          </a:p>
        </p:txBody>
      </p:sp>
      <p:sp>
        <p:nvSpPr>
          <p:cNvPr id="4" name="フッター プレースホルダー 3"/>
          <p:cNvSpPr>
            <a:spLocks noGrp="1"/>
          </p:cNvSpPr>
          <p:nvPr>
            <p:ph type="ftr" sz="quarter" idx="11"/>
          </p:nvPr>
        </p:nvSpPr>
        <p:spPr/>
        <p:txBody>
          <a:bodyPr/>
          <a:lstStyle/>
          <a:p>
            <a:endParaRPr kumimoji="1" lang="ja-JP"/>
          </a:p>
        </p:txBody>
      </p:sp>
      <p:sp>
        <p:nvSpPr>
          <p:cNvPr id="5" name="スライド番号プレースホルダー 4"/>
          <p:cNvSpPr>
            <a:spLocks noGrp="1"/>
          </p:cNvSpPr>
          <p:nvPr>
            <p:ph type="sldNum" sz="quarter" idx="12"/>
          </p:nvPr>
        </p:nvSpPr>
        <p:spPr/>
        <p:txBody>
          <a:bodyPr/>
          <a:lstStyle/>
          <a:p>
            <a:fld id="{2A013F82-EE5E-44EE-A61D-E31C6657F26F}" type="slidenum">
              <a:t>‹#›</a:t>
            </a:fld>
            <a:endParaRPr kumimoji="1" lang="ja-JP"/>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bg>
      <p:bgPr>
        <a:solidFill>
          <a:schemeClr val="bg2"/>
        </a:solidFill>
        <a:effectLst/>
      </p:bgPr>
    </p:bg>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3F41C87-7AD9-4845-A077-840E4A0F3F06}" type="datetimeFigureOut">
              <a:t>2015/12/4</a:t>
            </a:fld>
            <a:endParaRPr kumimoji="1" lang="ja-JP"/>
          </a:p>
        </p:txBody>
      </p:sp>
      <p:sp>
        <p:nvSpPr>
          <p:cNvPr id="3" name="フッター プレースホルダー 2"/>
          <p:cNvSpPr>
            <a:spLocks noGrp="1"/>
          </p:cNvSpPr>
          <p:nvPr>
            <p:ph type="ftr" sz="quarter" idx="11"/>
          </p:nvPr>
        </p:nvSpPr>
        <p:spPr/>
        <p:txBody>
          <a:bodyPr/>
          <a:lstStyle/>
          <a:p>
            <a:endParaRPr kumimoji="1" lang="ja-JP"/>
          </a:p>
        </p:txBody>
      </p:sp>
      <p:sp>
        <p:nvSpPr>
          <p:cNvPr id="4" name="スライド番号プレースホルダー 3"/>
          <p:cNvSpPr>
            <a:spLocks noGrp="1"/>
          </p:cNvSpPr>
          <p:nvPr>
            <p:ph type="sldNum" sz="quarter" idx="12"/>
          </p:nvPr>
        </p:nvSpPr>
        <p:spPr/>
        <p:txBody>
          <a:bodyPr/>
          <a:lstStyle/>
          <a:p>
            <a:fld id="{2A013F82-EE5E-44EE-A61D-E31C6657F26F}" type="slidenum">
              <a:t>‹#›</a:t>
            </a:fld>
            <a:endParaRPr kumimoji="1" lang="ja-JP"/>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1055604" y="1905000"/>
            <a:ext cx="3596607" cy="2667000"/>
          </a:xfrm>
        </p:spPr>
        <p:txBody>
          <a:bodyPr anchor="b">
            <a:noAutofit/>
          </a:bodyPr>
          <a:lstStyle>
            <a:lvl1pPr algn="l" latinLnBrk="0">
              <a:lnSpc>
                <a:spcPct val="90000"/>
              </a:lnSpc>
              <a:defRPr kumimoji="1" lang="ja-JP" sz="3600" b="0" baseline="0">
                <a:solidFill>
                  <a:schemeClr val="tx1"/>
                </a:solidFill>
              </a:defRPr>
            </a:lvl1pPr>
          </a:lstStyle>
          <a:p>
            <a:r>
              <a:rPr kumimoji="1" lang="ja-JP" altLang="en-US" smtClean="0"/>
              <a:t>マスター タイトルの書式設定</a:t>
            </a:r>
            <a:endParaRPr kumimoji="1" lang="ja-JP"/>
          </a:p>
        </p:txBody>
      </p:sp>
      <p:sp>
        <p:nvSpPr>
          <p:cNvPr id="3" name="コンテンツ プレースホルダー 2"/>
          <p:cNvSpPr>
            <a:spLocks noGrp="1"/>
          </p:cNvSpPr>
          <p:nvPr>
            <p:ph idx="1"/>
          </p:nvPr>
        </p:nvSpPr>
        <p:spPr>
          <a:xfrm>
            <a:off x="4951414" y="685800"/>
            <a:ext cx="6400800" cy="5334000"/>
          </a:xfrm>
        </p:spPr>
        <p:txBody>
          <a:bodyPr>
            <a:normAutofit/>
          </a:bodyPr>
          <a:lstStyle>
            <a:lvl1pPr latinLnBrk="0">
              <a:defRPr kumimoji="1" lang="ja-JP" sz="2400"/>
            </a:lvl1pPr>
            <a:lvl2pPr latinLnBrk="0">
              <a:defRPr kumimoji="1" lang="ja-JP" sz="2000"/>
            </a:lvl2pPr>
            <a:lvl3pPr latinLnBrk="0">
              <a:defRPr kumimoji="1" lang="ja-JP" sz="1800"/>
            </a:lvl3pPr>
            <a:lvl4pPr latinLnBrk="0">
              <a:defRPr kumimoji="1" lang="ja-JP" sz="1600"/>
            </a:lvl4pPr>
            <a:lvl5pPr latinLnBrk="0">
              <a:defRPr kumimoji="1" lang="ja-JP" sz="1600"/>
            </a:lvl5pPr>
            <a:lvl6pPr latinLnBrk="0">
              <a:defRPr kumimoji="1" lang="ja-JP" sz="1600"/>
            </a:lvl6pPr>
            <a:lvl7pPr latinLnBrk="0">
              <a:defRPr kumimoji="1" lang="ja-JP" sz="1600"/>
            </a:lvl7pPr>
            <a:lvl8pPr latinLnBrk="0">
              <a:defRPr kumimoji="1" lang="ja-JP" sz="1600"/>
            </a:lvl8pPr>
            <a:lvl9pPr latinLnBrk="0">
              <a:defRPr kumimoji="1" lang="ja-JP"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p>
        </p:txBody>
      </p:sp>
      <p:sp>
        <p:nvSpPr>
          <p:cNvPr id="4" name="テキスト プレースホルダー 3"/>
          <p:cNvSpPr>
            <a:spLocks noGrp="1"/>
          </p:cNvSpPr>
          <p:nvPr>
            <p:ph type="body" sz="half" idx="2"/>
          </p:nvPr>
        </p:nvSpPr>
        <p:spPr>
          <a:xfrm>
            <a:off x="1065213" y="4648200"/>
            <a:ext cx="3581399" cy="1371600"/>
          </a:xfrm>
        </p:spPr>
        <p:txBody>
          <a:bodyPr>
            <a:normAutofit/>
          </a:bodyPr>
          <a:lstStyle>
            <a:lvl1pPr marL="0" indent="0" latinLnBrk="0">
              <a:lnSpc>
                <a:spcPct val="90000"/>
              </a:lnSpc>
              <a:spcBef>
                <a:spcPts val="1200"/>
              </a:spcBef>
              <a:buNone/>
              <a:defRPr kumimoji="1" lang="ja-JP" sz="1800"/>
            </a:lvl1pPr>
            <a:lvl2pPr marL="457200" indent="0" latinLnBrk="0">
              <a:buNone/>
              <a:defRPr kumimoji="1" lang="ja-JP" sz="1200"/>
            </a:lvl2pPr>
            <a:lvl3pPr marL="914400" indent="0" latinLnBrk="0">
              <a:buNone/>
              <a:defRPr kumimoji="1" lang="ja-JP" sz="1000"/>
            </a:lvl3pPr>
            <a:lvl4pPr marL="1371600" indent="0" latinLnBrk="0">
              <a:buNone/>
              <a:defRPr kumimoji="1" lang="ja-JP" sz="900"/>
            </a:lvl4pPr>
            <a:lvl5pPr marL="1828800" indent="0" latinLnBrk="0">
              <a:buNone/>
              <a:defRPr kumimoji="1" lang="ja-JP" sz="900"/>
            </a:lvl5pPr>
            <a:lvl6pPr marL="2286000" indent="0" latinLnBrk="0">
              <a:buNone/>
              <a:defRPr kumimoji="1" lang="ja-JP" sz="900"/>
            </a:lvl6pPr>
            <a:lvl7pPr marL="2743200" indent="0" latinLnBrk="0">
              <a:buNone/>
              <a:defRPr kumimoji="1" lang="ja-JP" sz="900"/>
            </a:lvl7pPr>
            <a:lvl8pPr marL="3200400" indent="0" latinLnBrk="0">
              <a:buNone/>
              <a:defRPr kumimoji="1" lang="ja-JP" sz="900"/>
            </a:lvl8pPr>
            <a:lvl9pPr marL="3657600" indent="0" latinLnBrk="0">
              <a:buNone/>
              <a:defRPr kumimoji="1" lang="ja-JP"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3F41C87-7AD9-4845-A077-840E4A0F3F06}" type="datetimeFigureOut">
              <a:t>2015/12/4</a:t>
            </a:fld>
            <a:endParaRPr kumimoji="1" lang="ja-JP"/>
          </a:p>
        </p:txBody>
      </p:sp>
      <p:sp>
        <p:nvSpPr>
          <p:cNvPr id="6" name="フッター プレースホルダー 5"/>
          <p:cNvSpPr>
            <a:spLocks noGrp="1"/>
          </p:cNvSpPr>
          <p:nvPr>
            <p:ph type="ftr" sz="quarter" idx="11"/>
          </p:nvPr>
        </p:nvSpPr>
        <p:spPr/>
        <p:txBody>
          <a:bodyPr/>
          <a:lstStyle/>
          <a:p>
            <a:endParaRPr kumimoji="1" lang="ja-JP"/>
          </a:p>
        </p:txBody>
      </p:sp>
      <p:sp>
        <p:nvSpPr>
          <p:cNvPr id="7" name="スライド番号プレースホルダー 6"/>
          <p:cNvSpPr>
            <a:spLocks noGrp="1"/>
          </p:cNvSpPr>
          <p:nvPr>
            <p:ph type="sldNum" sz="quarter" idx="12"/>
          </p:nvPr>
        </p:nvSpPr>
        <p:spPr/>
        <p:txBody>
          <a:bodyPr/>
          <a:lstStyle/>
          <a:p>
            <a:fld id="{2A013F82-EE5E-44EE-A61D-E31C6657F26F}" type="slidenum">
              <a:t>‹#›</a:t>
            </a:fld>
            <a:endParaRPr kumimoji="1" lang="ja-JP"/>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図プレースホルダー 2"/>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latinLnBrk="0">
              <a:buNone/>
              <a:defRPr kumimoji="1" lang="ja-JP" sz="2400"/>
            </a:lvl1pPr>
            <a:lvl2pPr marL="457200" indent="0" latinLnBrk="0">
              <a:buNone/>
              <a:defRPr kumimoji="1" lang="ja-JP" sz="2800"/>
            </a:lvl2pPr>
            <a:lvl3pPr marL="914400" indent="0" latinLnBrk="0">
              <a:buNone/>
              <a:defRPr kumimoji="1" lang="ja-JP" sz="2400"/>
            </a:lvl3pPr>
            <a:lvl4pPr marL="1371600" indent="0" latinLnBrk="0">
              <a:buNone/>
              <a:defRPr kumimoji="1" lang="ja-JP" sz="2000"/>
            </a:lvl4pPr>
            <a:lvl5pPr marL="1828800" indent="0" latinLnBrk="0">
              <a:buNone/>
              <a:defRPr kumimoji="1" lang="ja-JP" sz="2000"/>
            </a:lvl5pPr>
            <a:lvl6pPr marL="2286000" indent="0" latinLnBrk="0">
              <a:buNone/>
              <a:defRPr kumimoji="1" lang="ja-JP" sz="2000"/>
            </a:lvl6pPr>
            <a:lvl7pPr marL="2743200" indent="0" latinLnBrk="0">
              <a:buNone/>
              <a:defRPr kumimoji="1" lang="ja-JP" sz="2000"/>
            </a:lvl7pPr>
            <a:lvl8pPr marL="3200400" indent="0" latinLnBrk="0">
              <a:buNone/>
              <a:defRPr kumimoji="1" lang="ja-JP" sz="2000"/>
            </a:lvl8pPr>
            <a:lvl9pPr marL="3657600" indent="0" latinLnBrk="0">
              <a:buNone/>
              <a:defRPr kumimoji="1" lang="ja-JP" sz="2000"/>
            </a:lvl9pPr>
          </a:lstStyle>
          <a:p>
            <a:r>
              <a:rPr kumimoji="1" lang="ja-JP" altLang="en-US" smtClean="0"/>
              <a:t>図を追加</a:t>
            </a:r>
            <a:endParaRPr kumimoji="1" lang="ja-JP"/>
          </a:p>
        </p:txBody>
      </p:sp>
      <p:sp>
        <p:nvSpPr>
          <p:cNvPr id="2" name="タイトル 1"/>
          <p:cNvSpPr>
            <a:spLocks noGrp="1"/>
          </p:cNvSpPr>
          <p:nvPr>
            <p:ph type="title"/>
          </p:nvPr>
        </p:nvSpPr>
        <p:spPr>
          <a:xfrm>
            <a:off x="1055604" y="1905000"/>
            <a:ext cx="3596607" cy="2667000"/>
          </a:xfrm>
        </p:spPr>
        <p:txBody>
          <a:bodyPr anchor="b">
            <a:normAutofit/>
          </a:bodyPr>
          <a:lstStyle>
            <a:lvl1pPr algn="l" latinLnBrk="0">
              <a:lnSpc>
                <a:spcPct val="90000"/>
              </a:lnSpc>
              <a:defRPr kumimoji="1" lang="ja-JP" sz="3600" b="0" baseline="0">
                <a:solidFill>
                  <a:schemeClr val="tx1"/>
                </a:solidFill>
              </a:defRPr>
            </a:lvl1pPr>
          </a:lstStyle>
          <a:p>
            <a:r>
              <a:rPr kumimoji="1" lang="ja-JP" altLang="en-US" smtClean="0"/>
              <a:t>マスター タイトルの書式設定</a:t>
            </a:r>
            <a:endParaRPr kumimoji="1" lang="ja-JP"/>
          </a:p>
        </p:txBody>
      </p:sp>
      <p:sp>
        <p:nvSpPr>
          <p:cNvPr id="4" name="テキスト プレースホルダー 3"/>
          <p:cNvSpPr>
            <a:spLocks noGrp="1"/>
          </p:cNvSpPr>
          <p:nvPr>
            <p:ph type="body" sz="half" idx="2"/>
          </p:nvPr>
        </p:nvSpPr>
        <p:spPr>
          <a:xfrm>
            <a:off x="1065213" y="4648200"/>
            <a:ext cx="3581399" cy="1371600"/>
          </a:xfrm>
        </p:spPr>
        <p:txBody>
          <a:bodyPr>
            <a:normAutofit/>
          </a:bodyPr>
          <a:lstStyle>
            <a:lvl1pPr marL="0" indent="0" latinLnBrk="0">
              <a:lnSpc>
                <a:spcPct val="90000"/>
              </a:lnSpc>
              <a:spcBef>
                <a:spcPts val="1200"/>
              </a:spcBef>
              <a:buNone/>
              <a:defRPr kumimoji="1" lang="ja-JP" sz="1800"/>
            </a:lvl1pPr>
            <a:lvl2pPr marL="457200" indent="0" latinLnBrk="0">
              <a:buNone/>
              <a:defRPr kumimoji="1" lang="ja-JP" sz="1200"/>
            </a:lvl2pPr>
            <a:lvl3pPr marL="914400" indent="0" latinLnBrk="0">
              <a:buNone/>
              <a:defRPr kumimoji="1" lang="ja-JP" sz="1000"/>
            </a:lvl3pPr>
            <a:lvl4pPr marL="1371600" indent="0" latinLnBrk="0">
              <a:buNone/>
              <a:defRPr kumimoji="1" lang="ja-JP" sz="900"/>
            </a:lvl4pPr>
            <a:lvl5pPr marL="1828800" indent="0" latinLnBrk="0">
              <a:buNone/>
              <a:defRPr kumimoji="1" lang="ja-JP" sz="900"/>
            </a:lvl5pPr>
            <a:lvl6pPr marL="2286000" indent="0" latinLnBrk="0">
              <a:buNone/>
              <a:defRPr kumimoji="1" lang="ja-JP" sz="900"/>
            </a:lvl6pPr>
            <a:lvl7pPr marL="2743200" indent="0" latinLnBrk="0">
              <a:buNone/>
              <a:defRPr kumimoji="1" lang="ja-JP" sz="900"/>
            </a:lvl7pPr>
            <a:lvl8pPr marL="3200400" indent="0" latinLnBrk="0">
              <a:buNone/>
              <a:defRPr kumimoji="1" lang="ja-JP" sz="900"/>
            </a:lvl8pPr>
            <a:lvl9pPr marL="3657600" indent="0" latinLnBrk="0">
              <a:buNone/>
              <a:defRPr kumimoji="1" lang="ja-JP"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3F41C87-7AD9-4845-A077-840E4A0F3F06}" type="datetimeFigureOut">
              <a:pPr/>
              <a:t>2015/12/4</a:t>
            </a:fld>
            <a:endParaRPr kumimoji="1" lang="ja-JP"/>
          </a:p>
        </p:txBody>
      </p:sp>
      <p:sp>
        <p:nvSpPr>
          <p:cNvPr id="6" name="フッター プレースホルダー 5"/>
          <p:cNvSpPr>
            <a:spLocks noGrp="1"/>
          </p:cNvSpPr>
          <p:nvPr>
            <p:ph type="ftr" sz="quarter" idx="11"/>
          </p:nvPr>
        </p:nvSpPr>
        <p:spPr/>
        <p:txBody>
          <a:bodyPr/>
          <a:lstStyle/>
          <a:p>
            <a:endParaRPr kumimoji="1" lang="ja-JP"/>
          </a:p>
        </p:txBody>
      </p:sp>
      <p:sp>
        <p:nvSpPr>
          <p:cNvPr id="7" name="スライド番号プレースホルダー 6"/>
          <p:cNvSpPr>
            <a:spLocks noGrp="1"/>
          </p:cNvSpPr>
          <p:nvPr>
            <p:ph type="sldNum" sz="quarter" idx="12"/>
          </p:nvPr>
        </p:nvSpPr>
        <p:spPr/>
        <p:txBody>
          <a:bodyPr/>
          <a:lstStyle/>
          <a:p>
            <a:fld id="{2A013F82-EE5E-44EE-A61D-E31C6657F26F}" type="slidenum">
              <a:pPr/>
              <a:t>‹#›</a:t>
            </a:fld>
            <a:endParaRPr kumimoji="1" lang="ja-JP"/>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r>
              <a:rPr kumimoji="1" lang="ja-JP"/>
              <a:t>マスター タイトルのスタイルを編集するには、ここをクリック</a:t>
            </a:r>
          </a:p>
        </p:txBody>
      </p:sp>
      <p:sp>
        <p:nvSpPr>
          <p:cNvPr id="3" name="テキスト プレースホルダー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kumimoji="1" lang="ja-JP"/>
              <a:t>マスター テキストのスタイルを編集するには、ここをクリック</a:t>
            </a:r>
          </a:p>
          <a:p>
            <a:pPr lvl="1"/>
            <a:r>
              <a:rPr kumimoji="1" lang="ja-JP"/>
              <a:t>第 2 レベル</a:t>
            </a:r>
          </a:p>
          <a:p>
            <a:pPr lvl="2"/>
            <a:r>
              <a:rPr kumimoji="1" lang="ja-JP"/>
              <a:t>第 3 レベル</a:t>
            </a:r>
          </a:p>
          <a:p>
            <a:pPr lvl="3"/>
            <a:r>
              <a:rPr kumimoji="1" lang="ja-JP"/>
              <a:t>第 4 レベル</a:t>
            </a:r>
          </a:p>
          <a:p>
            <a:pPr lvl="4"/>
            <a:r>
              <a:rPr kumimoji="1" lang="ja-JP"/>
              <a:t>第 5 レベル</a:t>
            </a:r>
          </a:p>
        </p:txBody>
      </p:sp>
      <p:sp>
        <p:nvSpPr>
          <p:cNvPr id="4" name="日付プレースホルダー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latinLnBrk="0">
              <a:defRPr kumimoji="1" lang="ja-JP" sz="10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fld id="{03F41C87-7AD9-4845-A077-840E4A0F3F06}" type="datetimeFigureOut">
              <a:rPr lang="en-US" altLang="ja-JP" smtClean="0"/>
              <a:pPr/>
              <a:t>12/4/2015</a:t>
            </a:fld>
            <a:endParaRPr lang="ja-JP" altLang="en-US"/>
          </a:p>
        </p:txBody>
      </p:sp>
      <p:sp>
        <p:nvSpPr>
          <p:cNvPr id="5" name="フッター プレースホルダー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latinLnBrk="0">
              <a:defRPr kumimoji="1" lang="ja-JP" sz="10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endParaRPr lang="ja-JP" altLang="en-US"/>
          </a:p>
        </p:txBody>
      </p:sp>
      <p:sp>
        <p:nvSpPr>
          <p:cNvPr id="6" name="スライド番号プレースホルダー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latinLnBrk="0">
              <a:defRPr kumimoji="1" lang="ja-JP" sz="10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fld id="{2A013F82-EE5E-44EE-A61D-E31C6657F26F}" type="slidenum">
              <a:rPr lang="en-US" altLang="ja-JP" smtClean="0"/>
              <a:pPr/>
              <a:t>‹#›</a:t>
            </a:fld>
            <a:endParaRPr lang="en-US" altLang="ja-JP"/>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kumimoji="1" lang="ja-JP" sz="360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kumimoji="1" lang="ja-JP" sz="2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kumimoji="1" lang="ja-JP"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kumimoji="1" lang="ja-JP" sz="18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kumimoji="1" lang="ja-JP" sz="16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kumimoji="1" lang="ja-JP" sz="16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1207008" indent="-173736" algn="l" defTabSz="914400" rtl="0" eaLnBrk="1" latinLnBrk="0" hangingPunct="1">
        <a:spcBef>
          <a:spcPts val="600"/>
        </a:spcBef>
        <a:buClr>
          <a:schemeClr val="accent1"/>
        </a:buClr>
        <a:buFont typeface="Arial" pitchFamily="34" charset="0"/>
        <a:buChar char="•"/>
        <a:defRPr kumimoji="1" lang="ja-JP"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kumimoji="1" lang="ja-JP"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kumimoji="1" lang="ja-JP"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kumimoji="1" lang="ja-JP" sz="1600" kern="1200">
          <a:solidFill>
            <a:schemeClr val="tx1"/>
          </a:solidFill>
          <a:latin typeface="+mn-lt"/>
          <a:ea typeface="+mn-ea"/>
          <a:cs typeface="+mn-cs"/>
        </a:defRPr>
      </a:lvl9pPr>
    </p:bodyStyle>
    <p:otherStyle>
      <a:defPPr>
        <a:defRPr kumimoji="1" lang="ja-JP"/>
      </a:defPPr>
      <a:lvl1pPr marL="0" algn="l" defTabSz="914400" rtl="0" eaLnBrk="1" latinLnBrk="0" hangingPunct="1">
        <a:defRPr kumimoji="1" lang="ja-JP" sz="1800" kern="1200">
          <a:solidFill>
            <a:schemeClr val="tx1"/>
          </a:solidFill>
          <a:latin typeface="+mn-lt"/>
          <a:ea typeface="+mn-ea"/>
          <a:cs typeface="+mn-cs"/>
        </a:defRPr>
      </a:lvl1pPr>
      <a:lvl2pPr marL="457200" algn="l" defTabSz="914400" rtl="0" eaLnBrk="1" latinLnBrk="0" hangingPunct="1">
        <a:defRPr kumimoji="1" lang="ja-JP" sz="1800" kern="1200">
          <a:solidFill>
            <a:schemeClr val="tx1"/>
          </a:solidFill>
          <a:latin typeface="+mn-lt"/>
          <a:ea typeface="+mn-ea"/>
          <a:cs typeface="+mn-cs"/>
        </a:defRPr>
      </a:lvl2pPr>
      <a:lvl3pPr marL="914400" algn="l" defTabSz="914400" rtl="0" eaLnBrk="1" latinLnBrk="0" hangingPunct="1">
        <a:defRPr kumimoji="1" lang="ja-JP" sz="1800" kern="1200">
          <a:solidFill>
            <a:schemeClr val="tx1"/>
          </a:solidFill>
          <a:latin typeface="+mn-lt"/>
          <a:ea typeface="+mn-ea"/>
          <a:cs typeface="+mn-cs"/>
        </a:defRPr>
      </a:lvl3pPr>
      <a:lvl4pPr marL="1371600" algn="l" defTabSz="914400" rtl="0" eaLnBrk="1" latinLnBrk="0" hangingPunct="1">
        <a:defRPr kumimoji="1" lang="ja-JP" sz="1800" kern="1200">
          <a:solidFill>
            <a:schemeClr val="tx1"/>
          </a:solidFill>
          <a:latin typeface="+mn-lt"/>
          <a:ea typeface="+mn-ea"/>
          <a:cs typeface="+mn-cs"/>
        </a:defRPr>
      </a:lvl4pPr>
      <a:lvl5pPr marL="1828800" algn="l" defTabSz="914400" rtl="0" eaLnBrk="1" latinLnBrk="0" hangingPunct="1">
        <a:defRPr kumimoji="1" lang="ja-JP" sz="1800" kern="1200">
          <a:solidFill>
            <a:schemeClr val="tx1"/>
          </a:solidFill>
          <a:latin typeface="+mn-lt"/>
          <a:ea typeface="+mn-ea"/>
          <a:cs typeface="+mn-cs"/>
        </a:defRPr>
      </a:lvl5pPr>
      <a:lvl6pPr marL="2286000" algn="l" defTabSz="914400" rtl="0" eaLnBrk="1" latinLnBrk="0" hangingPunct="1">
        <a:defRPr kumimoji="1" lang="ja-JP" sz="1800" kern="1200">
          <a:solidFill>
            <a:schemeClr val="tx1"/>
          </a:solidFill>
          <a:latin typeface="+mn-lt"/>
          <a:ea typeface="+mn-ea"/>
          <a:cs typeface="+mn-cs"/>
        </a:defRPr>
      </a:lvl6pPr>
      <a:lvl7pPr marL="2743200" algn="l" defTabSz="914400" rtl="0" eaLnBrk="1" latinLnBrk="0" hangingPunct="1">
        <a:defRPr kumimoji="1" lang="ja-JP" sz="1800" kern="1200">
          <a:solidFill>
            <a:schemeClr val="tx1"/>
          </a:solidFill>
          <a:latin typeface="+mn-lt"/>
          <a:ea typeface="+mn-ea"/>
          <a:cs typeface="+mn-cs"/>
        </a:defRPr>
      </a:lvl7pPr>
      <a:lvl8pPr marL="3200400" algn="l" defTabSz="914400" rtl="0" eaLnBrk="1" latinLnBrk="0" hangingPunct="1">
        <a:defRPr kumimoji="1" lang="ja-JP" sz="1800" kern="1200">
          <a:solidFill>
            <a:schemeClr val="tx1"/>
          </a:solidFill>
          <a:latin typeface="+mn-lt"/>
          <a:ea typeface="+mn-ea"/>
          <a:cs typeface="+mn-cs"/>
        </a:defRPr>
      </a:lvl8pPr>
      <a:lvl9pPr marL="3657600" algn="l" defTabSz="914400" rtl="0" eaLnBrk="1" latinLnBrk="0" hangingPunct="1">
        <a:defRPr kumimoji="1" lang="ja-JP"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jpg"/><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oumu.go.jp/index.html%20&#12289;2015"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ifi.kaigai-keitai.net/"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chusho.meti.go.jp/shogyo/shogyo/2010/download/100331SJCG.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www.hondori.or.jp/" TargetMode="External"/><Relationship Id="rId4" Type="http://schemas.openxmlformats.org/officeDocument/2006/relationships/image" Target="../media/image13.jpe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www.doguyasuji.or.jp/"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gi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www.kyoto-np.co.jp/"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www.y-history.net/appendix/wh1101-000.html#top"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soumu.go.jp/johotsusintokei/statistics/statistics05.html"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1037463" y="2204864"/>
            <a:ext cx="9793088" cy="1367408"/>
          </a:xfrm>
        </p:spPr>
        <p:txBody>
          <a:bodyPr/>
          <a:lstStyle/>
          <a:p>
            <a:r>
              <a:rPr lang="ja-JP" altLang="en-US" dirty="0"/>
              <a:t>ユビキタス社会とノスタルジー</a:t>
            </a:r>
            <a:endParaRPr kumimoji="1" lang="ja-JP" dirty="0"/>
          </a:p>
        </p:txBody>
      </p:sp>
      <p:sp>
        <p:nvSpPr>
          <p:cNvPr id="4" name="サブタイトル 3"/>
          <p:cNvSpPr>
            <a:spLocks noGrp="1"/>
          </p:cNvSpPr>
          <p:nvPr>
            <p:ph type="subTitle" idx="1"/>
          </p:nvPr>
        </p:nvSpPr>
        <p:spPr>
          <a:xfrm>
            <a:off x="1819207" y="4005064"/>
            <a:ext cx="8229600" cy="2230760"/>
          </a:xfrm>
        </p:spPr>
        <p:txBody>
          <a:bodyPr>
            <a:normAutofit/>
          </a:bodyPr>
          <a:lstStyle/>
          <a:p>
            <a:pPr algn="ctr"/>
            <a:r>
              <a:rPr lang="ja-JP" altLang="en-US" sz="3000" dirty="0"/>
              <a:t>宇都宮大学　中村ゼミ</a:t>
            </a:r>
            <a:endParaRPr lang="en-US" altLang="ja-JP" sz="3000" dirty="0"/>
          </a:p>
          <a:p>
            <a:pPr algn="ctr"/>
            <a:r>
              <a:rPr lang="ja-JP" altLang="en-US" sz="3000" dirty="0"/>
              <a:t>高橋 隆浩</a:t>
            </a:r>
            <a:endParaRPr lang="en-US" altLang="ja-JP" sz="3000" dirty="0"/>
          </a:p>
          <a:p>
            <a:pPr algn="ctr"/>
            <a:r>
              <a:rPr lang="ja-JP" altLang="en-US" sz="3000" dirty="0"/>
              <a:t>佐川 琴美</a:t>
            </a:r>
            <a:endParaRPr lang="en-US" altLang="ja-JP" sz="3000" dirty="0"/>
          </a:p>
          <a:p>
            <a:pPr algn="ctr"/>
            <a:r>
              <a:rPr lang="ja-JP" altLang="en-US" sz="3000" dirty="0"/>
              <a:t>吉田 正絵</a:t>
            </a:r>
            <a:endParaRPr lang="en-US" altLang="ja-JP" sz="3000" dirty="0"/>
          </a:p>
          <a:p>
            <a:pPr algn="ctr"/>
            <a:r>
              <a:rPr lang="ja-JP" altLang="en-US" sz="3000" dirty="0"/>
              <a:t>飯塚 瞳</a:t>
            </a:r>
          </a:p>
          <a:p>
            <a:endParaRPr kumimoji="1" lang="ja-JP" dirty="0"/>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2413" y="476672"/>
            <a:ext cx="7236295" cy="699864"/>
          </a:xfrm>
        </p:spPr>
        <p:txBody>
          <a:bodyPr>
            <a:normAutofit fontScale="90000"/>
          </a:bodyPr>
          <a:lstStyle/>
          <a:p>
            <a:r>
              <a:rPr kumimoji="1" lang="ja-JP" altLang="en-US" b="1" dirty="0" smtClean="0"/>
              <a:t>国内インターネット利用率（世代別）</a:t>
            </a:r>
            <a:endParaRPr kumimoji="1" lang="ja-JP" altLang="en-US" b="1" dirty="0"/>
          </a:p>
        </p:txBody>
      </p:sp>
      <p:sp>
        <p:nvSpPr>
          <p:cNvPr id="3" name="コンテンツ プレースホルダー 2"/>
          <p:cNvSpPr>
            <a:spLocks noGrp="1"/>
          </p:cNvSpPr>
          <p:nvPr>
            <p:ph idx="1"/>
          </p:nvPr>
        </p:nvSpPr>
        <p:spPr>
          <a:xfrm>
            <a:off x="6742485" y="1582210"/>
            <a:ext cx="5161576" cy="4287574"/>
          </a:xfrm>
        </p:spPr>
        <p:txBody>
          <a:bodyPr/>
          <a:lstStyle/>
          <a:p>
            <a:r>
              <a:rPr lang="ja-JP" altLang="en-US" dirty="0" smtClean="0"/>
              <a:t>日本</a:t>
            </a:r>
            <a:r>
              <a:rPr lang="ja-JP" altLang="en-US" dirty="0"/>
              <a:t>の </a:t>
            </a:r>
            <a:r>
              <a:rPr lang="en-US" altLang="ja-JP" dirty="0"/>
              <a:t>13 </a:t>
            </a:r>
            <a:r>
              <a:rPr lang="ja-JP" altLang="en-US" dirty="0"/>
              <a:t>歳</a:t>
            </a:r>
            <a:r>
              <a:rPr lang="en-US" altLang="ja-JP" dirty="0"/>
              <a:t>~59 </a:t>
            </a:r>
            <a:r>
              <a:rPr lang="ja-JP" altLang="en-US" dirty="0"/>
              <a:t>歳まで インターネット利用率が </a:t>
            </a:r>
            <a:r>
              <a:rPr lang="en-US" altLang="ja-JP" dirty="0"/>
              <a:t>9 </a:t>
            </a:r>
            <a:r>
              <a:rPr lang="ja-JP" altLang="en-US" dirty="0" smtClean="0"/>
              <a:t>割超</a:t>
            </a:r>
            <a:endParaRPr lang="en-US" altLang="ja-JP" dirty="0" smtClean="0"/>
          </a:p>
          <a:p>
            <a:r>
              <a:rPr lang="ja-JP" altLang="en-US" dirty="0" smtClean="0"/>
              <a:t>どの</a:t>
            </a:r>
            <a:r>
              <a:rPr lang="ja-JP" altLang="en-US" dirty="0"/>
              <a:t>年齢層を見ても 前年に比べ増加</a:t>
            </a:r>
            <a:r>
              <a:rPr lang="ja-JP" altLang="en-US" dirty="0" smtClean="0"/>
              <a:t>傾向</a:t>
            </a:r>
            <a:endParaRPr lang="en-US" altLang="ja-JP" dirty="0" smtClean="0"/>
          </a:p>
          <a:p>
            <a:r>
              <a:rPr lang="en-US" altLang="ja-JP" dirty="0" smtClean="0"/>
              <a:t>12 </a:t>
            </a:r>
            <a:r>
              <a:rPr lang="ja-JP" altLang="en-US" dirty="0" smtClean="0"/>
              <a:t>歳以下や</a:t>
            </a:r>
            <a:r>
              <a:rPr lang="en-US" altLang="ja-JP" dirty="0" smtClean="0"/>
              <a:t>80</a:t>
            </a:r>
            <a:r>
              <a:rPr lang="ja-JP" altLang="en-US" dirty="0" smtClean="0"/>
              <a:t>歳以上を除けば近い</a:t>
            </a:r>
            <a:r>
              <a:rPr lang="ja-JP" altLang="en-US" dirty="0"/>
              <a:t>将来 に</a:t>
            </a:r>
            <a:r>
              <a:rPr lang="ja-JP" altLang="en-US" dirty="0" smtClean="0"/>
              <a:t>は、ほとんどの年齢層</a:t>
            </a:r>
            <a:r>
              <a:rPr lang="ja-JP" altLang="en-US" dirty="0"/>
              <a:t>で </a:t>
            </a:r>
            <a:r>
              <a:rPr lang="en-US" altLang="ja-JP" dirty="0"/>
              <a:t>9 </a:t>
            </a:r>
            <a:r>
              <a:rPr lang="ja-JP" altLang="en-US" dirty="0"/>
              <a:t>割を超える見込みが</a:t>
            </a:r>
            <a:r>
              <a:rPr lang="ja-JP" altLang="en-US" dirty="0" smtClean="0"/>
              <a:t>立つ</a:t>
            </a:r>
            <a:endParaRPr kumimoji="1" lang="ja-JP" altLang="en-US" dirty="0"/>
          </a:p>
        </p:txBody>
      </p:sp>
      <p:pic>
        <p:nvPicPr>
          <p:cNvPr id="4" name="図 3"/>
          <p:cNvPicPr>
            <a:picLocks noChangeAspect="1"/>
          </p:cNvPicPr>
          <p:nvPr/>
        </p:nvPicPr>
        <p:blipFill rotWithShape="1">
          <a:blip r:embed="rId2"/>
          <a:srcRect l="32290" t="22438" r="34360" b="27359"/>
          <a:stretch/>
        </p:blipFill>
        <p:spPr>
          <a:xfrm>
            <a:off x="405780" y="1582210"/>
            <a:ext cx="6256507" cy="4511086"/>
          </a:xfrm>
          <a:prstGeom prst="rect">
            <a:avLst/>
          </a:prstGeom>
        </p:spPr>
      </p:pic>
      <p:sp>
        <p:nvSpPr>
          <p:cNvPr id="5" name="正方形/長方形 4"/>
          <p:cNvSpPr/>
          <p:nvPr/>
        </p:nvSpPr>
        <p:spPr>
          <a:xfrm>
            <a:off x="7030516" y="6127315"/>
            <a:ext cx="3672408" cy="461665"/>
          </a:xfrm>
          <a:prstGeom prst="rect">
            <a:avLst/>
          </a:prstGeom>
        </p:spPr>
        <p:txBody>
          <a:bodyPr wrap="square">
            <a:spAutoFit/>
          </a:bodyPr>
          <a:lstStyle/>
          <a:p>
            <a:r>
              <a:rPr lang="zh-TW" altLang="en-US" sz="1200" dirty="0"/>
              <a:t>（出典）総務省「平成</a:t>
            </a:r>
            <a:r>
              <a:rPr lang="en-US" altLang="zh-TW" sz="1200" dirty="0" smtClean="0"/>
              <a:t>25</a:t>
            </a:r>
            <a:r>
              <a:rPr lang="zh-TW" altLang="en-US" sz="1200" dirty="0" smtClean="0"/>
              <a:t>年</a:t>
            </a:r>
            <a:r>
              <a:rPr lang="zh-TW" altLang="en-US" sz="1200" dirty="0"/>
              <a:t>通信利用動向調査</a:t>
            </a:r>
            <a:r>
              <a:rPr lang="zh-TW" altLang="en-US" sz="1200" dirty="0" smtClean="0"/>
              <a:t>」</a:t>
            </a:r>
            <a:r>
              <a:rPr lang="en-US" altLang="zh-TW" sz="1200" dirty="0" smtClean="0"/>
              <a:t>2014</a:t>
            </a:r>
            <a:r>
              <a:rPr lang="ja-JP" altLang="en-US" sz="1200" dirty="0" smtClean="0"/>
              <a:t>年、</a:t>
            </a:r>
            <a:r>
              <a:rPr lang="en-US" altLang="ja-JP" sz="1200" dirty="0"/>
              <a:t> </a:t>
            </a:r>
            <a:endParaRPr lang="en-US" altLang="ja-JP" sz="1200" dirty="0" smtClean="0"/>
          </a:p>
          <a:p>
            <a:r>
              <a:rPr lang="en-US" altLang="ja-JP" sz="1200" dirty="0" smtClean="0"/>
              <a:t>http</a:t>
            </a:r>
            <a:r>
              <a:rPr lang="en-US" altLang="ja-JP" sz="1200" dirty="0"/>
              <a:t>://</a:t>
            </a:r>
            <a:r>
              <a:rPr lang="en-US" altLang="ja-JP" sz="1200" dirty="0" smtClean="0"/>
              <a:t>www.soumu.go.jp/index.html</a:t>
            </a:r>
            <a:r>
              <a:rPr lang="ja-JP" altLang="en-US" sz="1200" dirty="0" err="1" smtClean="0"/>
              <a:t>、</a:t>
            </a:r>
            <a:r>
              <a:rPr lang="en-US" altLang="ja-JP" sz="1200" dirty="0" smtClean="0"/>
              <a:t>2015</a:t>
            </a:r>
            <a:r>
              <a:rPr lang="ja-JP" altLang="en-US" sz="1200" dirty="0" smtClean="0"/>
              <a:t>年</a:t>
            </a:r>
            <a:r>
              <a:rPr lang="en-US" altLang="ja-JP" sz="1200" dirty="0" smtClean="0"/>
              <a:t>11</a:t>
            </a:r>
            <a:r>
              <a:rPr lang="ja-JP" altLang="en-US" sz="1200" dirty="0" smtClean="0"/>
              <a:t>月</a:t>
            </a:r>
            <a:r>
              <a:rPr lang="en-US" altLang="ja-JP" sz="1200" dirty="0" smtClean="0"/>
              <a:t>29</a:t>
            </a:r>
            <a:r>
              <a:rPr lang="ja-JP" altLang="en-US" sz="1200" dirty="0" smtClean="0"/>
              <a:t>日</a:t>
            </a:r>
            <a:r>
              <a:rPr lang="zh-TW" altLang="en-US" sz="1200" dirty="0" smtClean="0"/>
              <a:t> </a:t>
            </a:r>
            <a:endParaRPr lang="ja-JP" altLang="en-US" sz="1200" dirty="0"/>
          </a:p>
        </p:txBody>
      </p:sp>
    </p:spTree>
    <p:extLst>
      <p:ext uri="{BB962C8B-B14F-4D97-AF65-F5344CB8AC3E}">
        <p14:creationId xmlns:p14="http://schemas.microsoft.com/office/powerpoint/2010/main" val="3468936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53852" y="416703"/>
            <a:ext cx="4572000" cy="890598"/>
          </a:xfrm>
        </p:spPr>
        <p:txBody>
          <a:bodyPr/>
          <a:lstStyle/>
          <a:p>
            <a:r>
              <a:rPr kumimoji="1" lang="en-US" altLang="ja-JP" b="1" dirty="0" smtClean="0"/>
              <a:t>Wi-Fi</a:t>
            </a:r>
            <a:r>
              <a:rPr kumimoji="1" lang="ja-JP" altLang="en-US" b="1" dirty="0" smtClean="0"/>
              <a:t>とは何か</a:t>
            </a:r>
            <a:endParaRPr kumimoji="1" lang="ja-JP" altLang="en-US" b="1" dirty="0"/>
          </a:p>
        </p:txBody>
      </p:sp>
      <p:sp>
        <p:nvSpPr>
          <p:cNvPr id="8" name="テキスト プレースホルダー 7"/>
          <p:cNvSpPr>
            <a:spLocks noGrp="1"/>
          </p:cNvSpPr>
          <p:nvPr>
            <p:ph type="body" idx="1"/>
          </p:nvPr>
        </p:nvSpPr>
        <p:spPr>
          <a:xfrm>
            <a:off x="6382444" y="862002"/>
            <a:ext cx="4416552" cy="762000"/>
          </a:xfrm>
        </p:spPr>
        <p:txBody>
          <a:bodyPr/>
          <a:lstStyle/>
          <a:p>
            <a:r>
              <a:rPr lang="en-US" altLang="ja-JP" sz="2800" cap="none" dirty="0" smtClean="0"/>
              <a:t>Wi-Fi</a:t>
            </a:r>
            <a:r>
              <a:rPr lang="ja-JP" altLang="en-US" sz="2800" cap="none" dirty="0" smtClean="0"/>
              <a:t>≒無線</a:t>
            </a:r>
            <a:r>
              <a:rPr lang="en-US" altLang="ja-JP" sz="2800" cap="none" dirty="0" smtClean="0"/>
              <a:t>LAN</a:t>
            </a:r>
            <a:endParaRPr lang="ja-JP" altLang="en-US" sz="2800" cap="none" dirty="0"/>
          </a:p>
        </p:txBody>
      </p:sp>
      <p:pic>
        <p:nvPicPr>
          <p:cNvPr id="5" name="コンテンツ プレースホルダー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05780" y="1916832"/>
            <a:ext cx="5544616" cy="3816424"/>
          </a:xfrm>
        </p:spPr>
      </p:pic>
      <p:graphicFrame>
        <p:nvGraphicFramePr>
          <p:cNvPr id="11" name="コンテンツ プレースホルダー 10"/>
          <p:cNvGraphicFramePr>
            <a:graphicFrameLocks noGrp="1"/>
          </p:cNvGraphicFramePr>
          <p:nvPr>
            <p:ph sz="quarter" idx="4"/>
            <p:extLst>
              <p:ext uri="{D42A27DB-BD31-4B8C-83A1-F6EECF244321}">
                <p14:modId xmlns:p14="http://schemas.microsoft.com/office/powerpoint/2010/main" val="425915553"/>
              </p:ext>
            </p:extLst>
          </p:nvPr>
        </p:nvGraphicFramePr>
        <p:xfrm>
          <a:off x="6249988" y="2133600"/>
          <a:ext cx="5532437" cy="4032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テキスト ボックス 2"/>
          <p:cNvSpPr txBox="1"/>
          <p:nvPr/>
        </p:nvSpPr>
        <p:spPr>
          <a:xfrm>
            <a:off x="1221804" y="5852200"/>
            <a:ext cx="4404048" cy="369332"/>
          </a:xfrm>
          <a:prstGeom prst="rect">
            <a:avLst/>
          </a:prstGeom>
          <a:noFill/>
        </p:spPr>
        <p:txBody>
          <a:bodyPr wrap="square" rtlCol="0">
            <a:spAutoFit/>
          </a:bodyPr>
          <a:lstStyle/>
          <a:p>
            <a:pPr>
              <a:lnSpc>
                <a:spcPct val="90000"/>
              </a:lnSpc>
            </a:pPr>
            <a:r>
              <a:rPr kumimoji="1" lang="en-US" altLang="ja-JP" sz="2000" b="1" dirty="0"/>
              <a:t>※</a:t>
            </a:r>
            <a:r>
              <a:rPr kumimoji="1" lang="ja-JP" altLang="en-US" sz="2000" b="1" dirty="0" smtClean="0"/>
              <a:t>光回線の場合はモデムが</a:t>
            </a:r>
            <a:r>
              <a:rPr kumimoji="1" lang="en-US" altLang="ja-JP" sz="2000" b="1" dirty="0" smtClean="0"/>
              <a:t>ONU</a:t>
            </a:r>
            <a:endParaRPr kumimoji="1" lang="ja-JP" altLang="en-US" sz="2000" b="1" dirty="0"/>
          </a:p>
        </p:txBody>
      </p:sp>
    </p:spTree>
    <p:extLst>
      <p:ext uri="{BB962C8B-B14F-4D97-AF65-F5344CB8AC3E}">
        <p14:creationId xmlns:p14="http://schemas.microsoft.com/office/powerpoint/2010/main" val="3169278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97868" y="260648"/>
            <a:ext cx="3600400" cy="1080120"/>
          </a:xfrm>
        </p:spPr>
        <p:txBody>
          <a:bodyPr/>
          <a:lstStyle/>
          <a:p>
            <a:r>
              <a:rPr kumimoji="1" lang="en-US" altLang="ja-JP" b="1" dirty="0" smtClean="0"/>
              <a:t>Wi-Fi</a:t>
            </a:r>
            <a:r>
              <a:rPr lang="ja-JP" altLang="en-US" b="1" dirty="0" smtClean="0"/>
              <a:t>対応機器</a:t>
            </a:r>
            <a:endParaRPr kumimoji="1" lang="ja-JP" altLang="en-US" b="1" dirty="0"/>
          </a:p>
        </p:txBody>
      </p:sp>
      <p:sp>
        <p:nvSpPr>
          <p:cNvPr id="3" name="コンテンツ プレースホルダー 2"/>
          <p:cNvSpPr>
            <a:spLocks noGrp="1"/>
          </p:cNvSpPr>
          <p:nvPr>
            <p:ph idx="1"/>
          </p:nvPr>
        </p:nvSpPr>
        <p:spPr/>
        <p:txBody>
          <a:bodyPr/>
          <a:lstStyle/>
          <a:p>
            <a:r>
              <a:rPr lang="ja-JP" altLang="en-US" sz="2800" dirty="0" smtClean="0"/>
              <a:t>テレビや</a:t>
            </a:r>
            <a:r>
              <a:rPr lang="en-US" altLang="ja-JP" sz="2800" dirty="0" smtClean="0"/>
              <a:t>DVD</a:t>
            </a:r>
            <a:r>
              <a:rPr lang="ja-JP" altLang="en-US" sz="2800" dirty="0" smtClean="0"/>
              <a:t>プレーヤー、携帯ゲーム機</a:t>
            </a:r>
            <a:endParaRPr lang="en-US" altLang="ja-JP" sz="2800" dirty="0" smtClean="0"/>
          </a:p>
          <a:p>
            <a:r>
              <a:rPr lang="ja-JP" altLang="en-US" sz="2800" dirty="0" smtClean="0"/>
              <a:t>スマートフォンなどのタブレット端末</a:t>
            </a:r>
            <a:endParaRPr lang="en-US" altLang="ja-JP" sz="2800" dirty="0" smtClean="0"/>
          </a:p>
          <a:p>
            <a:r>
              <a:rPr lang="ja-JP" altLang="en-US" sz="2800" dirty="0" smtClean="0"/>
              <a:t>プリンター、カメラ</a:t>
            </a:r>
            <a:endParaRPr lang="en-US" altLang="ja-JP" sz="2800" dirty="0" smtClean="0"/>
          </a:p>
          <a:p>
            <a:r>
              <a:rPr kumimoji="1" lang="en-US" altLang="ja-JP" sz="2800" dirty="0" smtClean="0"/>
              <a:t>Wi-Fi</a:t>
            </a:r>
            <a:r>
              <a:rPr kumimoji="1" lang="ja-JP" altLang="en-US" sz="2800" dirty="0" smtClean="0"/>
              <a:t>内蔵メモリカード</a:t>
            </a:r>
            <a:endParaRPr kumimoji="1" lang="en-US" altLang="ja-JP" sz="2800" dirty="0" smtClean="0"/>
          </a:p>
          <a:p>
            <a:r>
              <a:rPr kumimoji="1" lang="en-US" altLang="ja-JP" sz="2800" dirty="0" smtClean="0"/>
              <a:t>Wi-Fi</a:t>
            </a:r>
            <a:r>
              <a:rPr kumimoji="1" lang="ja-JP" altLang="en-US" sz="2800" dirty="0" smtClean="0"/>
              <a:t>内蔵照明　　　             </a:t>
            </a:r>
            <a:r>
              <a:rPr kumimoji="1" lang="en-US" altLang="ja-JP" sz="2800" dirty="0" smtClean="0"/>
              <a:t>…</a:t>
            </a:r>
            <a:r>
              <a:rPr kumimoji="1" lang="en-US" altLang="ja-JP" sz="2800" dirty="0" err="1" smtClean="0"/>
              <a:t>etc</a:t>
            </a:r>
            <a:endParaRPr kumimoji="1" lang="en-US" altLang="ja-JP" sz="2800" dirty="0" smtClean="0"/>
          </a:p>
          <a:p>
            <a:endParaRPr kumimoji="1" lang="ja-JP" altLang="en-US" dirty="0"/>
          </a:p>
        </p:txBody>
      </p:sp>
    </p:spTree>
    <p:extLst>
      <p:ext uri="{BB962C8B-B14F-4D97-AF65-F5344CB8AC3E}">
        <p14:creationId xmlns:p14="http://schemas.microsoft.com/office/powerpoint/2010/main" val="130622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69876" y="620688"/>
            <a:ext cx="3347864" cy="771872"/>
          </a:xfrm>
        </p:spPr>
        <p:txBody>
          <a:bodyPr>
            <a:normAutofit/>
          </a:bodyPr>
          <a:lstStyle/>
          <a:p>
            <a:r>
              <a:rPr kumimoji="1" lang="en-US" altLang="ja-JP" sz="3800" b="1" dirty="0" smtClean="0"/>
              <a:t>Wi-Fi</a:t>
            </a:r>
            <a:r>
              <a:rPr kumimoji="1" lang="ja-JP" altLang="en-US" sz="3800" b="1" dirty="0" smtClean="0"/>
              <a:t>の歴史</a:t>
            </a:r>
            <a:endParaRPr kumimoji="1" lang="ja-JP" altLang="en-US" sz="3800" b="1" dirty="0"/>
          </a:p>
        </p:txBody>
      </p:sp>
      <p:sp>
        <p:nvSpPr>
          <p:cNvPr id="3" name="テキスト プレースホルダー 2"/>
          <p:cNvSpPr>
            <a:spLocks noGrp="1"/>
          </p:cNvSpPr>
          <p:nvPr>
            <p:ph type="body" idx="1"/>
          </p:nvPr>
        </p:nvSpPr>
        <p:spPr>
          <a:xfrm>
            <a:off x="981844" y="2445460"/>
            <a:ext cx="4416552" cy="762000"/>
          </a:xfrm>
        </p:spPr>
        <p:txBody>
          <a:bodyPr/>
          <a:lstStyle/>
          <a:p>
            <a:r>
              <a:rPr lang="en-US" altLang="ja-JP" dirty="0" smtClean="0"/>
              <a:t>1990</a:t>
            </a:r>
            <a:r>
              <a:rPr lang="ja-JP" altLang="en-US" dirty="0" smtClean="0"/>
              <a:t>年代前半</a:t>
            </a:r>
            <a:endParaRPr kumimoji="1" lang="ja-JP" altLang="en-US" dirty="0"/>
          </a:p>
        </p:txBody>
      </p:sp>
      <p:sp>
        <p:nvSpPr>
          <p:cNvPr id="4" name="コンテンツ プレースホルダー 3"/>
          <p:cNvSpPr>
            <a:spLocks noGrp="1"/>
          </p:cNvSpPr>
          <p:nvPr>
            <p:ph sz="half" idx="2"/>
          </p:nvPr>
        </p:nvSpPr>
        <p:spPr>
          <a:xfrm>
            <a:off x="486835" y="3207460"/>
            <a:ext cx="4776592" cy="3276600"/>
          </a:xfrm>
        </p:spPr>
        <p:txBody>
          <a:bodyPr/>
          <a:lstStyle/>
          <a:p>
            <a:r>
              <a:rPr kumimoji="1" lang="ja-JP" altLang="en-US" sz="2900" dirty="0" smtClean="0"/>
              <a:t>無線</a:t>
            </a:r>
            <a:r>
              <a:rPr kumimoji="1" lang="en-US" altLang="ja-JP" sz="2900" dirty="0" smtClean="0"/>
              <a:t>LAN</a:t>
            </a:r>
            <a:r>
              <a:rPr kumimoji="1" lang="ja-JP" altLang="en-US" sz="2900" dirty="0" smtClean="0"/>
              <a:t>が市場に出回り始める</a:t>
            </a:r>
          </a:p>
          <a:p>
            <a:endParaRPr lang="en-US" altLang="ja-JP" dirty="0"/>
          </a:p>
        </p:txBody>
      </p:sp>
      <p:sp>
        <p:nvSpPr>
          <p:cNvPr id="5" name="テキスト プレースホルダー 4"/>
          <p:cNvSpPr>
            <a:spLocks noGrp="1"/>
          </p:cNvSpPr>
          <p:nvPr>
            <p:ph type="body" sz="quarter" idx="3"/>
          </p:nvPr>
        </p:nvSpPr>
        <p:spPr>
          <a:xfrm>
            <a:off x="6249861" y="2478272"/>
            <a:ext cx="4416552" cy="762000"/>
          </a:xfrm>
        </p:spPr>
        <p:txBody>
          <a:bodyPr/>
          <a:lstStyle/>
          <a:p>
            <a:r>
              <a:rPr kumimoji="1" lang="en-US" altLang="ja-JP" dirty="0" smtClean="0"/>
              <a:t>1990</a:t>
            </a:r>
            <a:r>
              <a:rPr kumimoji="1" lang="ja-JP" altLang="en-US" dirty="0" smtClean="0"/>
              <a:t>年代末～</a:t>
            </a:r>
            <a:r>
              <a:rPr kumimoji="1" lang="en-US" altLang="ja-JP" dirty="0" smtClean="0"/>
              <a:t>2000</a:t>
            </a:r>
            <a:r>
              <a:rPr kumimoji="1" lang="ja-JP" altLang="en-US" dirty="0" smtClean="0"/>
              <a:t>年代前半</a:t>
            </a:r>
            <a:endParaRPr kumimoji="1" lang="ja-JP" altLang="en-US" dirty="0"/>
          </a:p>
        </p:txBody>
      </p:sp>
      <p:sp>
        <p:nvSpPr>
          <p:cNvPr id="6" name="コンテンツ プレースホルダー 5"/>
          <p:cNvSpPr>
            <a:spLocks noGrp="1"/>
          </p:cNvSpPr>
          <p:nvPr>
            <p:ph sz="quarter" idx="4"/>
          </p:nvPr>
        </p:nvSpPr>
        <p:spPr>
          <a:xfrm>
            <a:off x="5666953" y="3179440"/>
            <a:ext cx="5900067" cy="3276600"/>
          </a:xfrm>
        </p:spPr>
        <p:txBody>
          <a:bodyPr>
            <a:normAutofit/>
          </a:bodyPr>
          <a:lstStyle/>
          <a:p>
            <a:r>
              <a:rPr kumimoji="1" lang="en-US" altLang="ja-JP" sz="2900" dirty="0" smtClean="0"/>
              <a:t>1999</a:t>
            </a:r>
            <a:r>
              <a:rPr kumimoji="1" lang="ja-JP" altLang="en-US" sz="2900" dirty="0" smtClean="0"/>
              <a:t>年に</a:t>
            </a:r>
            <a:r>
              <a:rPr lang="en-US" altLang="ja-JP" sz="2900" dirty="0"/>
              <a:t>Wi-Fi Alliance </a:t>
            </a:r>
            <a:r>
              <a:rPr lang="ja-JP" altLang="en-US" sz="2900" dirty="0" smtClean="0"/>
              <a:t>設立</a:t>
            </a:r>
            <a:endParaRPr lang="en-US" altLang="ja-JP" sz="2900" dirty="0" smtClean="0"/>
          </a:p>
          <a:p>
            <a:r>
              <a:rPr kumimoji="1" lang="en-US" altLang="ja-JP" sz="2900" dirty="0" smtClean="0"/>
              <a:t>2000</a:t>
            </a:r>
            <a:r>
              <a:rPr kumimoji="1" lang="ja-JP" altLang="en-US" sz="2900" dirty="0" smtClean="0"/>
              <a:t>年</a:t>
            </a:r>
            <a:r>
              <a:rPr lang="ja-JP" altLang="en-US" sz="2900" dirty="0" smtClean="0"/>
              <a:t>から無線</a:t>
            </a:r>
            <a:r>
              <a:rPr lang="en-US" altLang="ja-JP" sz="2900" dirty="0" smtClean="0"/>
              <a:t>LAN</a:t>
            </a:r>
            <a:r>
              <a:rPr lang="ja-JP" altLang="en-US" sz="2900" dirty="0" smtClean="0"/>
              <a:t>の規格を統一</a:t>
            </a:r>
            <a:endParaRPr kumimoji="1" lang="ja-JP" altLang="en-US" sz="2900" dirty="0"/>
          </a:p>
        </p:txBody>
      </p:sp>
      <p:sp>
        <p:nvSpPr>
          <p:cNvPr id="11" name="爆発 2 10"/>
          <p:cNvSpPr/>
          <p:nvPr/>
        </p:nvSpPr>
        <p:spPr>
          <a:xfrm>
            <a:off x="-230209" y="3916628"/>
            <a:ext cx="5841916" cy="2097792"/>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latin typeface="HGP明朝E" panose="02020900000000000000" pitchFamily="18" charset="-128"/>
                <a:ea typeface="HGP明朝E" panose="02020900000000000000" pitchFamily="18" charset="-128"/>
              </a:rPr>
              <a:t>異なる</a:t>
            </a:r>
            <a:r>
              <a:rPr kumimoji="1" lang="ja-JP" altLang="en-US" sz="3200" b="1" dirty="0">
                <a:latin typeface="HGP明朝E" panose="02020900000000000000" pitchFamily="18" charset="-128"/>
                <a:ea typeface="HGP明朝E" panose="02020900000000000000" pitchFamily="18" charset="-128"/>
              </a:rPr>
              <a:t>通信</a:t>
            </a:r>
            <a:r>
              <a:rPr kumimoji="1" lang="ja-JP" altLang="en-US" sz="3200" b="1" dirty="0" smtClean="0">
                <a:latin typeface="HGP明朝E" panose="02020900000000000000" pitchFamily="18" charset="-128"/>
                <a:ea typeface="HGP明朝E" panose="02020900000000000000" pitchFamily="18" charset="-128"/>
              </a:rPr>
              <a:t>規格で接続困難！！</a:t>
            </a:r>
            <a:endParaRPr kumimoji="1" lang="ja-JP" altLang="en-US" sz="3200" b="1" dirty="0">
              <a:latin typeface="HGP明朝E" panose="02020900000000000000" pitchFamily="18" charset="-128"/>
              <a:ea typeface="HGP明朝E" panose="02020900000000000000" pitchFamily="18" charset="-128"/>
            </a:endParaRPr>
          </a:p>
        </p:txBody>
      </p:sp>
      <p:sp>
        <p:nvSpPr>
          <p:cNvPr id="12" name="下矢印 11"/>
          <p:cNvSpPr/>
          <p:nvPr/>
        </p:nvSpPr>
        <p:spPr>
          <a:xfrm>
            <a:off x="7778038" y="4527912"/>
            <a:ext cx="948643" cy="738487"/>
          </a:xfrm>
          <a:prstGeom prst="down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6886500" y="5481356"/>
            <a:ext cx="3058343" cy="757130"/>
          </a:xfrm>
          <a:prstGeom prst="rect">
            <a:avLst/>
          </a:prstGeom>
          <a:noFill/>
        </p:spPr>
        <p:txBody>
          <a:bodyPr wrap="square" rtlCol="0">
            <a:spAutoFit/>
          </a:bodyPr>
          <a:lstStyle/>
          <a:p>
            <a:pPr>
              <a:lnSpc>
                <a:spcPct val="90000"/>
              </a:lnSpc>
            </a:pPr>
            <a:r>
              <a:rPr kumimoji="1" lang="ja-JP" altLang="en-US" sz="4800" b="1" dirty="0" smtClean="0">
                <a:ln w="12700">
                  <a:solidFill>
                    <a:schemeClr val="tx2">
                      <a:lumMod val="75000"/>
                    </a:schemeClr>
                  </a:solidFill>
                  <a:prstDash val="solid"/>
                </a:ln>
                <a:solidFill>
                  <a:schemeClr val="tx2">
                    <a:lumMod val="50000"/>
                  </a:schemeClr>
                </a:solidFill>
                <a:effectLst>
                  <a:outerShdw dist="38100" dir="2640000" algn="bl" rotWithShape="0">
                    <a:schemeClr val="tx2">
                      <a:lumMod val="75000"/>
                    </a:schemeClr>
                  </a:outerShdw>
                </a:effectLst>
              </a:rPr>
              <a:t>普及促進</a:t>
            </a:r>
            <a:endParaRPr kumimoji="1" lang="ja-JP" altLang="en-US" sz="4800" b="1" dirty="0">
              <a:ln w="12700">
                <a:solidFill>
                  <a:schemeClr val="tx2">
                    <a:lumMod val="75000"/>
                  </a:schemeClr>
                </a:solidFill>
                <a:prstDash val="solid"/>
              </a:ln>
              <a:solidFill>
                <a:schemeClr val="tx2">
                  <a:lumMod val="50000"/>
                </a:schemeClr>
              </a:solidFill>
              <a:effectLst>
                <a:outerShdw dist="38100" dir="2640000" algn="bl" rotWithShape="0">
                  <a:schemeClr val="tx2">
                    <a:lumMod val="75000"/>
                  </a:schemeClr>
                </a:outerShdw>
              </a:effectLst>
            </a:endParaRPr>
          </a:p>
        </p:txBody>
      </p:sp>
      <p:pic>
        <p:nvPicPr>
          <p:cNvPr id="15" name="図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2444" y="162860"/>
            <a:ext cx="3258701" cy="1743445"/>
          </a:xfrm>
          <a:prstGeom prst="rect">
            <a:avLst/>
          </a:prstGeom>
        </p:spPr>
      </p:pic>
      <p:sp>
        <p:nvSpPr>
          <p:cNvPr id="16" name="正方形/長方形 15"/>
          <p:cNvSpPr/>
          <p:nvPr/>
        </p:nvSpPr>
        <p:spPr>
          <a:xfrm>
            <a:off x="6249861" y="1958243"/>
            <a:ext cx="5101136" cy="276999"/>
          </a:xfrm>
          <a:prstGeom prst="rect">
            <a:avLst/>
          </a:prstGeom>
        </p:spPr>
        <p:txBody>
          <a:bodyPr wrap="square">
            <a:spAutoFit/>
          </a:bodyPr>
          <a:lstStyle/>
          <a:p>
            <a:r>
              <a:rPr lang="ja-JP" altLang="en-US" sz="1200" dirty="0" smtClean="0">
                <a:solidFill>
                  <a:schemeClr val="tx1">
                    <a:lumMod val="65000"/>
                  </a:schemeClr>
                </a:solidFill>
                <a:latin typeface="Yu Gothic UI" panose="020B0500000000000000" pitchFamily="50" charset="-128"/>
                <a:ea typeface="Yu Gothic UI" panose="020B0500000000000000" pitchFamily="50" charset="-128"/>
              </a:rPr>
              <a:t>（出所：</a:t>
            </a:r>
            <a:r>
              <a:rPr lang="en-US" altLang="ja-JP" sz="1200" dirty="0" smtClean="0">
                <a:solidFill>
                  <a:schemeClr val="tx1">
                    <a:lumMod val="65000"/>
                  </a:schemeClr>
                </a:solidFill>
                <a:latin typeface="Yu Gothic UI" panose="020B0500000000000000" pitchFamily="50" charset="-128"/>
                <a:ea typeface="Yu Gothic UI" panose="020B0500000000000000" pitchFamily="50" charset="-128"/>
              </a:rPr>
              <a:t>NEC</a:t>
            </a:r>
            <a:r>
              <a:rPr lang="ja-JP" altLang="en-US" sz="1200" dirty="0" err="1">
                <a:solidFill>
                  <a:schemeClr val="tx1">
                    <a:lumMod val="65000"/>
                  </a:schemeClr>
                </a:solidFill>
                <a:latin typeface="Yu Gothic UI" panose="020B0500000000000000" pitchFamily="50" charset="-128"/>
                <a:ea typeface="Yu Gothic UI" panose="020B0500000000000000" pitchFamily="50" charset="-128"/>
              </a:rPr>
              <a:t>、</a:t>
            </a:r>
            <a:r>
              <a:rPr lang="en-US" altLang="ja-JP" sz="1200" dirty="0" smtClean="0">
                <a:solidFill>
                  <a:schemeClr val="tx1">
                    <a:lumMod val="65000"/>
                  </a:schemeClr>
                </a:solidFill>
                <a:latin typeface="Yu Gothic UI" panose="020B0500000000000000" pitchFamily="50" charset="-128"/>
                <a:ea typeface="Yu Gothic UI" panose="020B0500000000000000" pitchFamily="50" charset="-128"/>
              </a:rPr>
              <a:t>http</a:t>
            </a:r>
            <a:r>
              <a:rPr lang="en-US" altLang="ja-JP" sz="1200" dirty="0">
                <a:solidFill>
                  <a:schemeClr val="tx1">
                    <a:lumMod val="65000"/>
                  </a:schemeClr>
                </a:solidFill>
                <a:latin typeface="Yu Gothic UI" panose="020B0500000000000000" pitchFamily="50" charset="-128"/>
                <a:ea typeface="Yu Gothic UI" panose="020B0500000000000000" pitchFamily="50" charset="-128"/>
              </a:rPr>
              <a:t>://</a:t>
            </a:r>
            <a:r>
              <a:rPr lang="en-US" altLang="ja-JP" sz="1200" dirty="0" smtClean="0">
                <a:solidFill>
                  <a:schemeClr val="tx1">
                    <a:lumMod val="65000"/>
                  </a:schemeClr>
                </a:solidFill>
                <a:latin typeface="Yu Gothic UI" panose="020B0500000000000000" pitchFamily="50" charset="-128"/>
                <a:ea typeface="Yu Gothic UI" panose="020B0500000000000000" pitchFamily="50" charset="-128"/>
              </a:rPr>
              <a:t>jpn.nec.com/index.html</a:t>
            </a:r>
            <a:r>
              <a:rPr lang="ja-JP" altLang="en-US" sz="1200" dirty="0" err="1" smtClean="0">
                <a:solidFill>
                  <a:schemeClr val="tx1">
                    <a:lumMod val="65000"/>
                  </a:schemeClr>
                </a:solidFill>
                <a:latin typeface="Yu Gothic UI" panose="020B0500000000000000" pitchFamily="50" charset="-128"/>
                <a:ea typeface="Yu Gothic UI" panose="020B0500000000000000" pitchFamily="50" charset="-128"/>
              </a:rPr>
              <a:t>、</a:t>
            </a:r>
            <a:r>
              <a:rPr lang="en-US" altLang="ja-JP" sz="1200" dirty="0" smtClean="0">
                <a:solidFill>
                  <a:schemeClr val="tx1">
                    <a:lumMod val="65000"/>
                  </a:schemeClr>
                </a:solidFill>
                <a:latin typeface="Yu Gothic UI" panose="020B0500000000000000" pitchFamily="50" charset="-128"/>
                <a:ea typeface="Yu Gothic UI" panose="020B0500000000000000" pitchFamily="50" charset="-128"/>
              </a:rPr>
              <a:t>2015</a:t>
            </a:r>
            <a:r>
              <a:rPr lang="ja-JP" altLang="en-US" sz="1200" dirty="0" smtClean="0">
                <a:solidFill>
                  <a:schemeClr val="tx1">
                    <a:lumMod val="65000"/>
                  </a:schemeClr>
                </a:solidFill>
                <a:latin typeface="Yu Gothic UI" panose="020B0500000000000000" pitchFamily="50" charset="-128"/>
                <a:ea typeface="Yu Gothic UI" panose="020B0500000000000000" pitchFamily="50" charset="-128"/>
              </a:rPr>
              <a:t>年</a:t>
            </a:r>
            <a:r>
              <a:rPr lang="en-US" altLang="ja-JP" sz="1200" dirty="0" smtClean="0">
                <a:solidFill>
                  <a:schemeClr val="tx1">
                    <a:lumMod val="65000"/>
                  </a:schemeClr>
                </a:solidFill>
                <a:latin typeface="Yu Gothic UI" panose="020B0500000000000000" pitchFamily="50" charset="-128"/>
                <a:ea typeface="Yu Gothic UI" panose="020B0500000000000000" pitchFamily="50" charset="-128"/>
              </a:rPr>
              <a:t>11</a:t>
            </a:r>
            <a:r>
              <a:rPr lang="ja-JP" altLang="en-US" sz="1200" dirty="0" smtClean="0">
                <a:solidFill>
                  <a:schemeClr val="tx1">
                    <a:lumMod val="65000"/>
                  </a:schemeClr>
                </a:solidFill>
                <a:latin typeface="Yu Gothic UI" panose="020B0500000000000000" pitchFamily="50" charset="-128"/>
                <a:ea typeface="Yu Gothic UI" panose="020B0500000000000000" pitchFamily="50" charset="-128"/>
              </a:rPr>
              <a:t>月</a:t>
            </a:r>
            <a:r>
              <a:rPr lang="en-US" altLang="ja-JP" sz="1200" dirty="0" smtClean="0">
                <a:solidFill>
                  <a:schemeClr val="tx1">
                    <a:lumMod val="65000"/>
                  </a:schemeClr>
                </a:solidFill>
                <a:latin typeface="Yu Gothic UI" panose="020B0500000000000000" pitchFamily="50" charset="-128"/>
                <a:ea typeface="Yu Gothic UI" panose="020B0500000000000000" pitchFamily="50" charset="-128"/>
              </a:rPr>
              <a:t>29</a:t>
            </a:r>
            <a:r>
              <a:rPr lang="ja-JP" altLang="en-US" sz="1200" dirty="0" smtClean="0">
                <a:solidFill>
                  <a:schemeClr val="tx1">
                    <a:lumMod val="65000"/>
                  </a:schemeClr>
                </a:solidFill>
                <a:latin typeface="Yu Gothic UI" panose="020B0500000000000000" pitchFamily="50" charset="-128"/>
                <a:ea typeface="Yu Gothic UI" panose="020B0500000000000000" pitchFamily="50" charset="-128"/>
              </a:rPr>
              <a:t>日アクセス）</a:t>
            </a:r>
            <a:endParaRPr lang="ja-JP" altLang="en-US" sz="1200" dirty="0">
              <a:solidFill>
                <a:schemeClr val="tx1">
                  <a:lumMod val="65000"/>
                </a:schemeClr>
              </a:solidFill>
            </a:endParaRPr>
          </a:p>
        </p:txBody>
      </p:sp>
    </p:spTree>
    <p:extLst>
      <p:ext uri="{BB962C8B-B14F-4D97-AF65-F5344CB8AC3E}">
        <p14:creationId xmlns:p14="http://schemas.microsoft.com/office/powerpoint/2010/main" val="3950670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endParaRPr kumimoji="1" lang="ja-JP" altLang="en-US" dirty="0"/>
          </a:p>
        </p:txBody>
      </p:sp>
      <p:sp>
        <p:nvSpPr>
          <p:cNvPr id="8" name="コンテンツ プレースホルダー 7"/>
          <p:cNvSpPr>
            <a:spLocks noGrp="1"/>
          </p:cNvSpPr>
          <p:nvPr>
            <p:ph idx="1"/>
          </p:nvPr>
        </p:nvSpPr>
        <p:spPr>
          <a:xfrm>
            <a:off x="2548273" y="3068960"/>
            <a:ext cx="7092279" cy="1019945"/>
          </a:xfrm>
        </p:spPr>
        <p:txBody>
          <a:bodyPr>
            <a:normAutofit/>
          </a:bodyPr>
          <a:lstStyle/>
          <a:p>
            <a:pPr marL="0" indent="0">
              <a:buNone/>
            </a:pPr>
            <a:r>
              <a:rPr lang="en-US" altLang="ja-JP" sz="5800" dirty="0"/>
              <a:t>3.</a:t>
            </a:r>
            <a:r>
              <a:rPr lang="ja-JP" altLang="en-US" sz="5800" dirty="0"/>
              <a:t>　</a:t>
            </a:r>
            <a:r>
              <a:rPr lang="en-US" altLang="ja-JP" sz="5800" dirty="0"/>
              <a:t>Wi-Fi</a:t>
            </a:r>
            <a:r>
              <a:rPr lang="ja-JP" altLang="en-US" sz="5800" dirty="0"/>
              <a:t>の現状分析</a:t>
            </a:r>
            <a:endParaRPr kumimoji="1" lang="ja-JP" altLang="en-US" sz="5800" dirty="0"/>
          </a:p>
        </p:txBody>
      </p:sp>
    </p:spTree>
    <p:extLst>
      <p:ext uri="{BB962C8B-B14F-4D97-AF65-F5344CB8AC3E}">
        <p14:creationId xmlns:p14="http://schemas.microsoft.com/office/powerpoint/2010/main" val="3938443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09836" y="548680"/>
            <a:ext cx="7668343" cy="771872"/>
          </a:xfrm>
        </p:spPr>
        <p:txBody>
          <a:bodyPr/>
          <a:lstStyle/>
          <a:p>
            <a:r>
              <a:rPr kumimoji="1" lang="ja-JP" altLang="en-US" b="1" dirty="0" smtClean="0"/>
              <a:t>訪日外国人に対してのアンケート調査</a:t>
            </a:r>
            <a:endParaRPr kumimoji="1" lang="ja-JP" altLang="en-US" b="1" dirty="0"/>
          </a:p>
        </p:txBody>
      </p:sp>
      <p:sp>
        <p:nvSpPr>
          <p:cNvPr id="3" name="コンテンツ プレースホルダー 2"/>
          <p:cNvSpPr>
            <a:spLocks noGrp="1"/>
          </p:cNvSpPr>
          <p:nvPr>
            <p:ph idx="1"/>
          </p:nvPr>
        </p:nvSpPr>
        <p:spPr>
          <a:xfrm>
            <a:off x="6538559" y="1846339"/>
            <a:ext cx="5388501" cy="4480602"/>
          </a:xfrm>
        </p:spPr>
        <p:txBody>
          <a:bodyPr>
            <a:normAutofit/>
          </a:bodyPr>
          <a:lstStyle/>
          <a:p>
            <a:pPr marL="0" indent="0" algn="ctr">
              <a:buNone/>
            </a:pPr>
            <a:r>
              <a:rPr lang="ja-JP" altLang="en-US" sz="2800" dirty="0" smtClean="0"/>
              <a:t>コミュニケーションツール、経路情報などを利用するのに必要なのが、</a:t>
            </a:r>
            <a:endParaRPr lang="en-US" altLang="ja-JP" sz="2800" dirty="0" smtClean="0"/>
          </a:p>
          <a:p>
            <a:pPr marL="0" indent="0" algn="ctr">
              <a:buNone/>
            </a:pPr>
            <a:r>
              <a:rPr lang="ja-JP" altLang="en-US" sz="2800" dirty="0" smtClean="0"/>
              <a:t>インターネット環境</a:t>
            </a:r>
            <a:endParaRPr lang="en-US" altLang="ja-JP" dirty="0"/>
          </a:p>
          <a:p>
            <a:endParaRPr lang="en-US" altLang="ja-JP" dirty="0" smtClean="0"/>
          </a:p>
          <a:p>
            <a:endParaRPr lang="en-US" altLang="ja-JP" dirty="0" smtClean="0"/>
          </a:p>
          <a:p>
            <a:pPr marL="0" indent="0" algn="ctr">
              <a:buNone/>
            </a:pPr>
            <a:r>
              <a:rPr lang="ja-JP" altLang="en-US" sz="2800" dirty="0" smtClean="0"/>
              <a:t>無料公衆無線</a:t>
            </a:r>
            <a:r>
              <a:rPr lang="en-US" altLang="ja-JP" sz="2800" dirty="0" smtClean="0"/>
              <a:t>LAN</a:t>
            </a:r>
            <a:r>
              <a:rPr lang="ja-JP" altLang="en-US" sz="2800" dirty="0" smtClean="0"/>
              <a:t>環境の整備を求める声　　</a:t>
            </a:r>
            <a:r>
              <a:rPr lang="ja-JP" altLang="en-US" dirty="0" smtClean="0"/>
              <a:t>　　　・・・</a:t>
            </a:r>
            <a:r>
              <a:rPr lang="en-US" altLang="ja-JP" sz="3600" b="1" dirty="0">
                <a:solidFill>
                  <a:srgbClr val="FFC000"/>
                </a:solidFill>
              </a:rPr>
              <a:t> 36.7%</a:t>
            </a:r>
            <a:endParaRPr lang="en-US" altLang="ja-JP" sz="3600" b="1" dirty="0" smtClean="0">
              <a:solidFill>
                <a:srgbClr val="FFC000"/>
              </a:solidFill>
            </a:endParaRPr>
          </a:p>
          <a:p>
            <a:pPr marL="0" indent="0" algn="ctr">
              <a:buNone/>
            </a:pPr>
            <a:endParaRPr lang="en-US" altLang="ja-JP" dirty="0" smtClean="0"/>
          </a:p>
        </p:txBody>
      </p:sp>
      <p:pic>
        <p:nvPicPr>
          <p:cNvPr id="4" name="図 3"/>
          <p:cNvPicPr>
            <a:picLocks noChangeAspect="1"/>
          </p:cNvPicPr>
          <p:nvPr/>
        </p:nvPicPr>
        <p:blipFill rotWithShape="1">
          <a:blip r:embed="rId2"/>
          <a:srcRect l="21584" t="23082" r="49607" b="41922"/>
          <a:stretch/>
        </p:blipFill>
        <p:spPr>
          <a:xfrm>
            <a:off x="549796" y="1844824"/>
            <a:ext cx="5693436" cy="4480603"/>
          </a:xfrm>
          <a:prstGeom prst="rect">
            <a:avLst/>
          </a:prstGeom>
        </p:spPr>
      </p:pic>
      <p:sp>
        <p:nvSpPr>
          <p:cNvPr id="5" name="テキスト ボックス 4"/>
          <p:cNvSpPr txBox="1"/>
          <p:nvPr/>
        </p:nvSpPr>
        <p:spPr>
          <a:xfrm>
            <a:off x="6598468" y="5805264"/>
            <a:ext cx="4536504" cy="424732"/>
          </a:xfrm>
          <a:prstGeom prst="rect">
            <a:avLst/>
          </a:prstGeom>
          <a:noFill/>
        </p:spPr>
        <p:txBody>
          <a:bodyPr wrap="square" rtlCol="0">
            <a:spAutoFit/>
          </a:bodyPr>
          <a:lstStyle/>
          <a:p>
            <a:pPr>
              <a:lnSpc>
                <a:spcPct val="90000"/>
              </a:lnSpc>
            </a:pPr>
            <a:r>
              <a:rPr kumimoji="1" lang="ja-JP" altLang="en-US" sz="1200" dirty="0" smtClean="0">
                <a:solidFill>
                  <a:schemeClr val="tx1">
                    <a:lumMod val="65000"/>
                  </a:schemeClr>
                </a:solidFill>
              </a:rPr>
              <a:t>（出所：総務省「</a:t>
            </a:r>
            <a:r>
              <a:rPr kumimoji="1" lang="en-US" altLang="ja-JP" sz="1200" dirty="0" smtClean="0">
                <a:solidFill>
                  <a:schemeClr val="tx1">
                    <a:lumMod val="65000"/>
                  </a:schemeClr>
                </a:solidFill>
              </a:rPr>
              <a:t>Wi-Fi</a:t>
            </a:r>
            <a:r>
              <a:rPr kumimoji="1" lang="ja-JP" altLang="en-US" sz="1200" dirty="0" smtClean="0">
                <a:solidFill>
                  <a:schemeClr val="tx1">
                    <a:lumMod val="65000"/>
                  </a:schemeClr>
                </a:solidFill>
              </a:rPr>
              <a:t>整備についての現状」</a:t>
            </a:r>
            <a:r>
              <a:rPr kumimoji="1" lang="en-US" altLang="ja-JP" sz="1200" dirty="0" smtClean="0">
                <a:solidFill>
                  <a:schemeClr val="tx1">
                    <a:lumMod val="65000"/>
                  </a:schemeClr>
                </a:solidFill>
              </a:rPr>
              <a:t>2014</a:t>
            </a:r>
            <a:r>
              <a:rPr kumimoji="1" lang="ja-JP" altLang="en-US" sz="1200" dirty="0" smtClean="0">
                <a:solidFill>
                  <a:schemeClr val="tx1">
                    <a:lumMod val="65000"/>
                  </a:schemeClr>
                </a:solidFill>
              </a:rPr>
              <a:t>年、</a:t>
            </a:r>
            <a:endParaRPr kumimoji="1" lang="en-US" altLang="ja-JP" sz="1200" dirty="0" smtClean="0">
              <a:solidFill>
                <a:schemeClr val="tx1">
                  <a:lumMod val="65000"/>
                </a:schemeClr>
              </a:solidFill>
            </a:endParaRPr>
          </a:p>
          <a:p>
            <a:pPr>
              <a:lnSpc>
                <a:spcPct val="90000"/>
              </a:lnSpc>
            </a:pPr>
            <a:r>
              <a:rPr lang="en-US" altLang="ja-JP" sz="1200" dirty="0" smtClean="0">
                <a:solidFill>
                  <a:schemeClr val="tx1">
                    <a:lumMod val="65000"/>
                  </a:schemeClr>
                </a:solidFill>
              </a:rPr>
              <a:t> </a:t>
            </a:r>
            <a:r>
              <a:rPr lang="en-US" altLang="ja-JP" sz="1200" dirty="0">
                <a:solidFill>
                  <a:schemeClr val="tx1">
                    <a:lumMod val="65000"/>
                  </a:schemeClr>
                </a:solidFill>
                <a:hlinkClick r:id="rId3"/>
              </a:rPr>
              <a:t>http://www.soumu.go.jp/index.html </a:t>
            </a:r>
            <a:r>
              <a:rPr lang="ja-JP" altLang="en-US" sz="1200" dirty="0" err="1" smtClean="0">
                <a:solidFill>
                  <a:schemeClr val="tx1">
                    <a:lumMod val="65000"/>
                  </a:schemeClr>
                </a:solidFill>
                <a:hlinkClick r:id="rId3"/>
              </a:rPr>
              <a:t>、</a:t>
            </a:r>
            <a:r>
              <a:rPr lang="en-US" altLang="ja-JP" sz="1200" dirty="0" smtClean="0">
                <a:solidFill>
                  <a:schemeClr val="tx1">
                    <a:lumMod val="65000"/>
                  </a:schemeClr>
                </a:solidFill>
                <a:hlinkClick r:id="rId3"/>
              </a:rPr>
              <a:t>2015</a:t>
            </a:r>
            <a:r>
              <a:rPr lang="ja-JP" altLang="en-US" sz="1200" dirty="0" smtClean="0">
                <a:solidFill>
                  <a:schemeClr val="tx1">
                    <a:lumMod val="65000"/>
                  </a:schemeClr>
                </a:solidFill>
              </a:rPr>
              <a:t>年</a:t>
            </a:r>
            <a:r>
              <a:rPr lang="en-US" altLang="ja-JP" sz="1200" dirty="0" smtClean="0">
                <a:solidFill>
                  <a:schemeClr val="tx1">
                    <a:lumMod val="65000"/>
                  </a:schemeClr>
                </a:solidFill>
              </a:rPr>
              <a:t>11</a:t>
            </a:r>
            <a:r>
              <a:rPr lang="ja-JP" altLang="en-US" sz="1200" dirty="0" smtClean="0">
                <a:solidFill>
                  <a:schemeClr val="tx1">
                    <a:lumMod val="65000"/>
                  </a:schemeClr>
                </a:solidFill>
              </a:rPr>
              <a:t>月</a:t>
            </a:r>
            <a:r>
              <a:rPr lang="en-US" altLang="ja-JP" sz="1200" dirty="0" smtClean="0">
                <a:solidFill>
                  <a:schemeClr val="tx1">
                    <a:lumMod val="65000"/>
                  </a:schemeClr>
                </a:solidFill>
              </a:rPr>
              <a:t>29</a:t>
            </a:r>
            <a:r>
              <a:rPr lang="ja-JP" altLang="en-US" sz="1200" dirty="0" smtClean="0">
                <a:solidFill>
                  <a:schemeClr val="tx1">
                    <a:lumMod val="65000"/>
                  </a:schemeClr>
                </a:solidFill>
              </a:rPr>
              <a:t>日アクセス</a:t>
            </a:r>
            <a:r>
              <a:rPr kumimoji="1" lang="ja-JP" altLang="en-US" sz="1200" dirty="0" smtClean="0">
                <a:solidFill>
                  <a:schemeClr val="tx1">
                    <a:lumMod val="65000"/>
                  </a:schemeClr>
                </a:solidFill>
              </a:rPr>
              <a:t>）</a:t>
            </a:r>
            <a:endParaRPr kumimoji="1" lang="ja-JP" altLang="en-US" sz="1200" dirty="0">
              <a:solidFill>
                <a:schemeClr val="tx1">
                  <a:lumMod val="65000"/>
                </a:schemeClr>
              </a:solidFill>
            </a:endParaRPr>
          </a:p>
        </p:txBody>
      </p:sp>
      <p:sp>
        <p:nvSpPr>
          <p:cNvPr id="6" name="下矢印 5"/>
          <p:cNvSpPr/>
          <p:nvPr/>
        </p:nvSpPr>
        <p:spPr>
          <a:xfrm>
            <a:off x="8663922" y="3395754"/>
            <a:ext cx="1137773" cy="864096"/>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p:nvSpPr>
        <p:spPr>
          <a:xfrm>
            <a:off x="9622804" y="4822993"/>
            <a:ext cx="1828578" cy="720080"/>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79701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グラフ 5"/>
          <p:cNvGraphicFramePr/>
          <p:nvPr>
            <p:extLst>
              <p:ext uri="{D42A27DB-BD31-4B8C-83A1-F6EECF244321}">
                <p14:modId xmlns:p14="http://schemas.microsoft.com/office/powerpoint/2010/main" val="3667398495"/>
              </p:ext>
            </p:extLst>
          </p:nvPr>
        </p:nvGraphicFramePr>
        <p:xfrm>
          <a:off x="1557908" y="1292022"/>
          <a:ext cx="8416239" cy="4866680"/>
        </p:xfrm>
        <a:graphic>
          <a:graphicData uri="http://schemas.openxmlformats.org/drawingml/2006/chart">
            <c:chart xmlns:c="http://schemas.openxmlformats.org/drawingml/2006/chart" xmlns:r="http://schemas.openxmlformats.org/officeDocument/2006/relationships" r:id="rId3"/>
          </a:graphicData>
        </a:graphic>
      </p:graphicFrame>
      <p:sp>
        <p:nvSpPr>
          <p:cNvPr id="2" name="タイトル 1"/>
          <p:cNvSpPr>
            <a:spLocks noGrp="1"/>
          </p:cNvSpPr>
          <p:nvPr>
            <p:ph type="title"/>
          </p:nvPr>
        </p:nvSpPr>
        <p:spPr>
          <a:xfrm>
            <a:off x="3142084" y="278034"/>
            <a:ext cx="5508103" cy="843880"/>
          </a:xfrm>
        </p:spPr>
        <p:txBody>
          <a:bodyPr>
            <a:normAutofit/>
          </a:bodyPr>
          <a:lstStyle/>
          <a:p>
            <a:r>
              <a:rPr lang="ja-JP" altLang="en-US" sz="3500" b="1" dirty="0"/>
              <a:t>ネット依存傾向の国際</a:t>
            </a:r>
            <a:r>
              <a:rPr lang="ja-JP" altLang="en-US" sz="3500" b="1" dirty="0" smtClean="0"/>
              <a:t>比較</a:t>
            </a:r>
            <a:endParaRPr kumimoji="1" lang="ja-JP" altLang="en-US" sz="3500" b="1" dirty="0"/>
          </a:p>
        </p:txBody>
      </p:sp>
      <p:sp>
        <p:nvSpPr>
          <p:cNvPr id="5" name="正方形/長方形 4"/>
          <p:cNvSpPr/>
          <p:nvPr/>
        </p:nvSpPr>
        <p:spPr>
          <a:xfrm>
            <a:off x="2547763" y="6328810"/>
            <a:ext cx="6696744" cy="461665"/>
          </a:xfrm>
          <a:prstGeom prst="rect">
            <a:avLst/>
          </a:prstGeom>
        </p:spPr>
        <p:txBody>
          <a:bodyPr wrap="square">
            <a:spAutoFit/>
          </a:bodyPr>
          <a:lstStyle/>
          <a:p>
            <a:r>
              <a:rPr lang="ja-JP" altLang="en-US" sz="1200" dirty="0">
                <a:solidFill>
                  <a:schemeClr val="tx1">
                    <a:lumMod val="65000"/>
                  </a:schemeClr>
                </a:solidFill>
              </a:rPr>
              <a:t>（出所：総務省「</a:t>
            </a:r>
            <a:r>
              <a:rPr lang="en-US" altLang="ja-JP" sz="1200" dirty="0">
                <a:solidFill>
                  <a:schemeClr val="tx1">
                    <a:lumMod val="65000"/>
                  </a:schemeClr>
                </a:solidFill>
              </a:rPr>
              <a:t>ICT</a:t>
            </a:r>
            <a:r>
              <a:rPr lang="ja-JP" altLang="en-US" sz="1200" dirty="0">
                <a:solidFill>
                  <a:schemeClr val="tx1">
                    <a:lumMod val="65000"/>
                  </a:schemeClr>
                </a:solidFill>
              </a:rPr>
              <a:t>の進化がもたらす社会へのインパクトに関する調査研究</a:t>
            </a:r>
            <a:r>
              <a:rPr lang="ja-JP" altLang="en-US" sz="1200" dirty="0" smtClean="0">
                <a:solidFill>
                  <a:schemeClr val="tx1">
                    <a:lumMod val="65000"/>
                  </a:schemeClr>
                </a:solidFill>
              </a:rPr>
              <a:t>」より抜粋</a:t>
            </a:r>
            <a:r>
              <a:rPr lang="en-US" altLang="ja-JP" sz="1200" dirty="0" smtClean="0">
                <a:solidFill>
                  <a:schemeClr val="tx1">
                    <a:lumMod val="65000"/>
                  </a:schemeClr>
                </a:solidFill>
              </a:rPr>
              <a:t>2014</a:t>
            </a:r>
            <a:r>
              <a:rPr lang="ja-JP" altLang="en-US" sz="1200" dirty="0">
                <a:solidFill>
                  <a:schemeClr val="tx1">
                    <a:lumMod val="65000"/>
                  </a:schemeClr>
                </a:solidFill>
              </a:rPr>
              <a:t>年、</a:t>
            </a:r>
            <a:r>
              <a:rPr lang="en-US" altLang="ja-JP" sz="1200" dirty="0">
                <a:solidFill>
                  <a:schemeClr val="tx1">
                    <a:lumMod val="65000"/>
                  </a:schemeClr>
                </a:solidFill>
              </a:rPr>
              <a:t> http://www.soumu.go.jp/index.html</a:t>
            </a:r>
            <a:r>
              <a:rPr lang="ja-JP" altLang="en-US" sz="1200" dirty="0" err="1">
                <a:solidFill>
                  <a:schemeClr val="tx1">
                    <a:lumMod val="65000"/>
                  </a:schemeClr>
                </a:solidFill>
              </a:rPr>
              <a:t>、</a:t>
            </a:r>
            <a:r>
              <a:rPr lang="en-US" altLang="ja-JP" sz="1200" dirty="0">
                <a:solidFill>
                  <a:schemeClr val="tx1">
                    <a:lumMod val="65000"/>
                  </a:schemeClr>
                </a:solidFill>
              </a:rPr>
              <a:t>2015</a:t>
            </a:r>
            <a:r>
              <a:rPr lang="ja-JP" altLang="en-US" sz="1200" dirty="0">
                <a:solidFill>
                  <a:schemeClr val="tx1">
                    <a:lumMod val="65000"/>
                  </a:schemeClr>
                </a:solidFill>
              </a:rPr>
              <a:t>年</a:t>
            </a:r>
            <a:r>
              <a:rPr lang="en-US" altLang="ja-JP" sz="1200" dirty="0">
                <a:solidFill>
                  <a:schemeClr val="tx1">
                    <a:lumMod val="65000"/>
                  </a:schemeClr>
                </a:solidFill>
              </a:rPr>
              <a:t>11</a:t>
            </a:r>
            <a:r>
              <a:rPr lang="ja-JP" altLang="en-US" sz="1200" dirty="0">
                <a:solidFill>
                  <a:schemeClr val="tx1">
                    <a:lumMod val="65000"/>
                  </a:schemeClr>
                </a:solidFill>
              </a:rPr>
              <a:t>月</a:t>
            </a:r>
            <a:r>
              <a:rPr lang="en-US" altLang="ja-JP" sz="1200" dirty="0">
                <a:solidFill>
                  <a:schemeClr val="tx1">
                    <a:lumMod val="65000"/>
                  </a:schemeClr>
                </a:solidFill>
              </a:rPr>
              <a:t>29</a:t>
            </a:r>
            <a:r>
              <a:rPr lang="ja-JP" altLang="en-US" sz="1200" dirty="0">
                <a:solidFill>
                  <a:schemeClr val="tx1">
                    <a:lumMod val="65000"/>
                  </a:schemeClr>
                </a:solidFill>
              </a:rPr>
              <a:t>日アクセス）</a:t>
            </a:r>
          </a:p>
        </p:txBody>
      </p:sp>
    </p:spTree>
    <p:extLst>
      <p:ext uri="{BB962C8B-B14F-4D97-AF65-F5344CB8AC3E}">
        <p14:creationId xmlns:p14="http://schemas.microsoft.com/office/powerpoint/2010/main" val="36312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2412" y="381000"/>
            <a:ext cx="9144002" cy="1175792"/>
          </a:xfrm>
        </p:spPr>
        <p:txBody>
          <a:bodyPr/>
          <a:lstStyle/>
          <a:p>
            <a:pPr algn="ctr"/>
            <a:r>
              <a:rPr kumimoji="1" lang="ja-JP" altLang="en-US" b="1" dirty="0" smtClean="0"/>
              <a:t>海外と日本の</a:t>
            </a:r>
            <a:r>
              <a:rPr kumimoji="1" lang="en-US" altLang="ja-JP" b="1" dirty="0" smtClean="0"/>
              <a:t>Wi-Fi</a:t>
            </a:r>
            <a:r>
              <a:rPr kumimoji="1" lang="ja-JP" altLang="en-US" b="1" dirty="0" smtClean="0"/>
              <a:t>の比較</a:t>
            </a:r>
            <a:r>
              <a:rPr kumimoji="1" lang="en-US" altLang="ja-JP" b="1" dirty="0" smtClean="0"/>
              <a:t/>
            </a:r>
            <a:br>
              <a:rPr kumimoji="1" lang="en-US" altLang="ja-JP" b="1" dirty="0" smtClean="0"/>
            </a:br>
            <a:endParaRPr kumimoji="1" lang="ja-JP" altLang="en-US" b="1" dirty="0"/>
          </a:p>
        </p:txBody>
      </p:sp>
      <p:sp>
        <p:nvSpPr>
          <p:cNvPr id="4" name="テキスト プレースホルダー 3"/>
          <p:cNvSpPr>
            <a:spLocks noGrp="1"/>
          </p:cNvSpPr>
          <p:nvPr>
            <p:ph type="body" idx="1"/>
          </p:nvPr>
        </p:nvSpPr>
        <p:spPr>
          <a:xfrm>
            <a:off x="693812" y="1143000"/>
            <a:ext cx="5245151" cy="762000"/>
          </a:xfrm>
        </p:spPr>
        <p:txBody>
          <a:bodyPr/>
          <a:lstStyle/>
          <a:p>
            <a:pPr algn="ctr"/>
            <a:r>
              <a:rPr kumimoji="1" lang="ja-JP" altLang="en-US" sz="2400" b="1" dirty="0" smtClean="0"/>
              <a:t>海外</a:t>
            </a:r>
            <a:endParaRPr kumimoji="1" lang="ja-JP" altLang="en-US" sz="2400" b="1" dirty="0"/>
          </a:p>
        </p:txBody>
      </p:sp>
      <p:sp>
        <p:nvSpPr>
          <p:cNvPr id="5" name="コンテンツ プレースホルダー 4"/>
          <p:cNvSpPr>
            <a:spLocks noGrp="1"/>
          </p:cNvSpPr>
          <p:nvPr>
            <p:ph sz="half" idx="2"/>
          </p:nvPr>
        </p:nvSpPr>
        <p:spPr>
          <a:xfrm>
            <a:off x="407330" y="1827683"/>
            <a:ext cx="5415548" cy="4464495"/>
          </a:xfrm>
        </p:spPr>
        <p:txBody>
          <a:bodyPr>
            <a:noAutofit/>
          </a:bodyPr>
          <a:lstStyle/>
          <a:p>
            <a:pPr marL="0" indent="0">
              <a:buNone/>
            </a:pPr>
            <a:r>
              <a:rPr kumimoji="1" lang="en-US" altLang="ja-JP" dirty="0" smtClean="0"/>
              <a:t>【</a:t>
            </a:r>
            <a:r>
              <a:rPr kumimoji="1" lang="ja-JP" altLang="en-US" dirty="0" smtClean="0"/>
              <a:t>台湾</a:t>
            </a:r>
            <a:r>
              <a:rPr kumimoji="1" lang="en-US" altLang="ja-JP" dirty="0" smtClean="0"/>
              <a:t>】</a:t>
            </a:r>
          </a:p>
          <a:p>
            <a:pPr marL="0" indent="0">
              <a:buNone/>
            </a:pPr>
            <a:r>
              <a:rPr kumimoji="1" lang="ja-JP" altLang="en-US" dirty="0" smtClean="0"/>
              <a:t>台湾では無料</a:t>
            </a:r>
            <a:r>
              <a:rPr kumimoji="1" lang="en-US" altLang="ja-JP" dirty="0" smtClean="0"/>
              <a:t>Wi-Fi</a:t>
            </a:r>
            <a:r>
              <a:rPr kumimoji="1" lang="ja-JP" altLang="en-US" dirty="0" smtClean="0"/>
              <a:t>に全国版と地方自治体版が有る。</a:t>
            </a:r>
            <a:endParaRPr kumimoji="1" lang="en-US" altLang="ja-JP" dirty="0" smtClean="0"/>
          </a:p>
          <a:p>
            <a:pPr marL="0" indent="0">
              <a:buNone/>
            </a:pPr>
            <a:r>
              <a:rPr lang="ja-JP" altLang="en-US" dirty="0" smtClean="0"/>
              <a:t>スポットがまだ少ない。</a:t>
            </a:r>
            <a:endParaRPr lang="en-US" altLang="ja-JP" dirty="0" smtClean="0"/>
          </a:p>
          <a:p>
            <a:pPr marL="0" indent="0">
              <a:buNone/>
            </a:pPr>
            <a:r>
              <a:rPr kumimoji="1" lang="en-US" altLang="ja-JP" dirty="0" smtClean="0"/>
              <a:t>【</a:t>
            </a:r>
            <a:r>
              <a:rPr kumimoji="1" lang="ja-JP" altLang="en-US" dirty="0" smtClean="0"/>
              <a:t>タイ</a:t>
            </a:r>
            <a:r>
              <a:rPr kumimoji="1" lang="en-US" altLang="ja-JP" dirty="0" smtClean="0"/>
              <a:t>】</a:t>
            </a:r>
          </a:p>
          <a:p>
            <a:pPr marL="0" indent="0">
              <a:buNone/>
            </a:pPr>
            <a:r>
              <a:rPr lang="ja-JP" altLang="en-US" dirty="0" smtClean="0"/>
              <a:t>二万ヵ所あると言われる無料</a:t>
            </a:r>
            <a:r>
              <a:rPr lang="en-US" altLang="ja-JP" dirty="0" smtClean="0"/>
              <a:t>Wi-Fi</a:t>
            </a:r>
            <a:r>
              <a:rPr lang="ja-JP" altLang="en-US" dirty="0" smtClean="0"/>
              <a:t>スポット。</a:t>
            </a:r>
            <a:endParaRPr lang="en-US" altLang="ja-JP" dirty="0" smtClean="0"/>
          </a:p>
          <a:p>
            <a:pPr marL="0" indent="0">
              <a:buNone/>
            </a:pPr>
            <a:r>
              <a:rPr lang="ja-JP" altLang="en-US" sz="2800" b="1" dirty="0" smtClean="0"/>
              <a:t>キャリアケータイの電波範囲が普及していない</a:t>
            </a:r>
            <a:r>
              <a:rPr lang="ja-JP" altLang="en-US" sz="2800" dirty="0" smtClean="0"/>
              <a:t>。</a:t>
            </a:r>
            <a:endParaRPr kumimoji="1" lang="ja-JP" altLang="en-US" sz="2800" dirty="0"/>
          </a:p>
        </p:txBody>
      </p:sp>
      <p:sp>
        <p:nvSpPr>
          <p:cNvPr id="6" name="テキスト プレースホルダー 5"/>
          <p:cNvSpPr>
            <a:spLocks noGrp="1"/>
          </p:cNvSpPr>
          <p:nvPr>
            <p:ph type="body" sz="quarter" idx="3"/>
          </p:nvPr>
        </p:nvSpPr>
        <p:spPr>
          <a:xfrm>
            <a:off x="6225445" y="1175792"/>
            <a:ext cx="5173142" cy="762000"/>
          </a:xfrm>
        </p:spPr>
        <p:txBody>
          <a:bodyPr/>
          <a:lstStyle/>
          <a:p>
            <a:pPr algn="ctr"/>
            <a:r>
              <a:rPr kumimoji="1" lang="ja-JP" altLang="en-US" sz="2400" b="1" dirty="0" smtClean="0"/>
              <a:t>日本</a:t>
            </a:r>
            <a:endParaRPr kumimoji="1" lang="ja-JP" altLang="en-US" sz="2400" b="1" dirty="0"/>
          </a:p>
        </p:txBody>
      </p:sp>
      <p:sp>
        <p:nvSpPr>
          <p:cNvPr id="7" name="コンテンツ プレースホルダー 6"/>
          <p:cNvSpPr>
            <a:spLocks noGrp="1"/>
          </p:cNvSpPr>
          <p:nvPr>
            <p:ph sz="quarter" idx="4"/>
          </p:nvPr>
        </p:nvSpPr>
        <p:spPr>
          <a:xfrm>
            <a:off x="6225445" y="2351584"/>
            <a:ext cx="5173143" cy="3854150"/>
          </a:xfrm>
        </p:spPr>
        <p:txBody>
          <a:bodyPr>
            <a:normAutofit/>
          </a:bodyPr>
          <a:lstStyle/>
          <a:p>
            <a:pPr marL="0" indent="0">
              <a:buNone/>
            </a:pPr>
            <a:r>
              <a:rPr kumimoji="1" lang="en-US" altLang="ja-JP" sz="2800" dirty="0" smtClean="0"/>
              <a:t>Wi-Fi</a:t>
            </a:r>
            <a:r>
              <a:rPr lang="ja-JP" altLang="en-US" sz="2800" dirty="0" err="1" smtClean="0"/>
              <a:t>は</a:t>
            </a:r>
            <a:r>
              <a:rPr kumimoji="1" lang="ja-JP" altLang="en-US" sz="2800" dirty="0" err="1" smtClean="0"/>
              <a:t>普</a:t>
            </a:r>
            <a:r>
              <a:rPr kumimoji="1" lang="ja-JP" altLang="en-US" sz="2800" dirty="0" smtClean="0"/>
              <a:t>及し始めたが、日常的に大容量通信を行う必要がある人以外の使用頻度はそこまで多くない。</a:t>
            </a:r>
            <a:endParaRPr lang="en-US" altLang="ja-JP" sz="2800" dirty="0"/>
          </a:p>
          <a:p>
            <a:pPr marL="0" indent="0">
              <a:buNone/>
            </a:pPr>
            <a:endParaRPr lang="en-US" altLang="ja-JP" sz="2800" dirty="0" smtClean="0"/>
          </a:p>
          <a:p>
            <a:pPr marL="0" indent="0">
              <a:buNone/>
            </a:pPr>
            <a:r>
              <a:rPr kumimoji="1" lang="ja-JP" altLang="en-US" sz="3200" b="1" dirty="0" smtClean="0"/>
              <a:t>商店街や地方自治体の施設などで設置する例</a:t>
            </a:r>
            <a:r>
              <a:rPr kumimoji="1" lang="ja-JP" altLang="en-US" sz="2800" dirty="0" smtClean="0"/>
              <a:t>が増えている。</a:t>
            </a:r>
            <a:endParaRPr kumimoji="1" lang="en-US" altLang="ja-JP" sz="2800" dirty="0" smtClean="0"/>
          </a:p>
        </p:txBody>
      </p:sp>
      <p:sp>
        <p:nvSpPr>
          <p:cNvPr id="3" name="テキスト ボックス 2"/>
          <p:cNvSpPr txBox="1"/>
          <p:nvPr/>
        </p:nvSpPr>
        <p:spPr>
          <a:xfrm>
            <a:off x="7123841" y="6139395"/>
            <a:ext cx="5040560" cy="480131"/>
          </a:xfrm>
          <a:prstGeom prst="rect">
            <a:avLst/>
          </a:prstGeom>
          <a:noFill/>
        </p:spPr>
        <p:txBody>
          <a:bodyPr wrap="square" rtlCol="0">
            <a:spAutoFit/>
          </a:bodyPr>
          <a:lstStyle/>
          <a:p>
            <a:pPr>
              <a:lnSpc>
                <a:spcPct val="90000"/>
              </a:lnSpc>
            </a:pPr>
            <a:r>
              <a:rPr kumimoji="1" lang="ja-JP" altLang="en-US" sz="1400" dirty="0" smtClean="0">
                <a:solidFill>
                  <a:schemeClr val="tx1">
                    <a:lumMod val="65000"/>
                  </a:schemeClr>
                </a:solidFill>
              </a:rPr>
              <a:t>出所：世界の</a:t>
            </a:r>
            <a:r>
              <a:rPr kumimoji="1" lang="en-US" altLang="ja-JP" sz="1400" dirty="0" smtClean="0">
                <a:solidFill>
                  <a:schemeClr val="tx1">
                    <a:lumMod val="65000"/>
                  </a:schemeClr>
                </a:solidFill>
              </a:rPr>
              <a:t>Wi-Fi</a:t>
            </a:r>
            <a:r>
              <a:rPr kumimoji="1" lang="ja-JP" altLang="en-US" sz="1400" dirty="0" smtClean="0">
                <a:solidFill>
                  <a:schemeClr val="tx1">
                    <a:lumMod val="65000"/>
                  </a:schemeClr>
                </a:solidFill>
              </a:rPr>
              <a:t>レンタル比較</a:t>
            </a:r>
            <a:r>
              <a:rPr kumimoji="1" lang="en-US" altLang="ja-JP" sz="1400" dirty="0" smtClean="0">
                <a:solidFill>
                  <a:schemeClr val="tx1">
                    <a:lumMod val="65000"/>
                  </a:schemeClr>
                </a:solidFill>
              </a:rPr>
              <a:t>TSUNAGU</a:t>
            </a:r>
            <a:r>
              <a:rPr kumimoji="1" lang="ja-JP" altLang="en-US" sz="1400" dirty="0" err="1" smtClean="0">
                <a:solidFill>
                  <a:schemeClr val="tx1">
                    <a:lumMod val="65000"/>
                  </a:schemeClr>
                </a:solidFill>
              </a:rPr>
              <a:t>、</a:t>
            </a:r>
            <a:r>
              <a:rPr kumimoji="1" lang="ja-JP" altLang="en-US" sz="1400" dirty="0" smtClean="0">
                <a:solidFill>
                  <a:schemeClr val="tx1">
                    <a:lumMod val="65000"/>
                  </a:schemeClr>
                </a:solidFill>
              </a:rPr>
              <a:t>世界の</a:t>
            </a:r>
            <a:r>
              <a:rPr kumimoji="1" lang="en-US" altLang="ja-JP" sz="1400" dirty="0" smtClean="0">
                <a:solidFill>
                  <a:schemeClr val="tx1">
                    <a:lumMod val="65000"/>
                  </a:schemeClr>
                </a:solidFill>
              </a:rPr>
              <a:t>Wi-Fi</a:t>
            </a:r>
            <a:r>
              <a:rPr kumimoji="1" lang="ja-JP" altLang="en-US" sz="1400" dirty="0" smtClean="0">
                <a:solidFill>
                  <a:schemeClr val="tx1">
                    <a:lumMod val="65000"/>
                  </a:schemeClr>
                </a:solidFill>
              </a:rPr>
              <a:t>事情</a:t>
            </a:r>
            <a:endParaRPr kumimoji="1" lang="en-US" altLang="ja-JP" sz="1400" dirty="0" smtClean="0">
              <a:solidFill>
                <a:schemeClr val="tx1">
                  <a:lumMod val="65000"/>
                </a:schemeClr>
              </a:solidFill>
            </a:endParaRPr>
          </a:p>
          <a:p>
            <a:pPr>
              <a:lnSpc>
                <a:spcPct val="90000"/>
              </a:lnSpc>
            </a:pPr>
            <a:r>
              <a:rPr kumimoji="1" lang="en-US" altLang="ja-JP" sz="1400" dirty="0" smtClean="0">
                <a:solidFill>
                  <a:schemeClr val="tx1">
                    <a:lumMod val="65000"/>
                  </a:schemeClr>
                </a:solidFill>
                <a:hlinkClick r:id="rId3"/>
              </a:rPr>
              <a:t>http</a:t>
            </a:r>
            <a:r>
              <a:rPr kumimoji="1" lang="en-US" altLang="ja-JP" sz="1400" dirty="0">
                <a:solidFill>
                  <a:schemeClr val="tx1">
                    <a:lumMod val="65000"/>
                  </a:schemeClr>
                </a:solidFill>
                <a:hlinkClick r:id="rId3"/>
              </a:rPr>
              <a:t>://wifi.kaigai-keitai.net</a:t>
            </a:r>
            <a:r>
              <a:rPr kumimoji="1" lang="en-US" altLang="ja-JP" sz="1400" dirty="0" smtClean="0">
                <a:solidFill>
                  <a:schemeClr val="tx1">
                    <a:lumMod val="65000"/>
                  </a:schemeClr>
                </a:solidFill>
                <a:hlinkClick r:id="rId3"/>
              </a:rPr>
              <a:t>/</a:t>
            </a:r>
            <a:r>
              <a:rPr kumimoji="1" lang="ja-JP" altLang="en-US" sz="1400" dirty="0" err="1" smtClean="0">
                <a:solidFill>
                  <a:schemeClr val="tx1">
                    <a:lumMod val="65000"/>
                  </a:schemeClr>
                </a:solidFill>
              </a:rPr>
              <a:t>、</a:t>
            </a:r>
            <a:r>
              <a:rPr kumimoji="1" lang="en-US" altLang="ja-JP" sz="1400" dirty="0" smtClean="0">
                <a:solidFill>
                  <a:schemeClr val="tx1">
                    <a:lumMod val="65000"/>
                  </a:schemeClr>
                </a:solidFill>
              </a:rPr>
              <a:t>11</a:t>
            </a:r>
            <a:r>
              <a:rPr kumimoji="1" lang="ja-JP" altLang="en-US" sz="1400" dirty="0" smtClean="0">
                <a:solidFill>
                  <a:schemeClr val="tx1">
                    <a:lumMod val="65000"/>
                  </a:schemeClr>
                </a:solidFill>
              </a:rPr>
              <a:t>月</a:t>
            </a:r>
            <a:r>
              <a:rPr kumimoji="1" lang="en-US" altLang="ja-JP" sz="1400" dirty="0" smtClean="0">
                <a:solidFill>
                  <a:schemeClr val="tx1">
                    <a:lumMod val="65000"/>
                  </a:schemeClr>
                </a:solidFill>
              </a:rPr>
              <a:t>30</a:t>
            </a:r>
            <a:r>
              <a:rPr kumimoji="1" lang="ja-JP" altLang="en-US" sz="1400" dirty="0" smtClean="0">
                <a:solidFill>
                  <a:schemeClr val="tx1">
                    <a:lumMod val="65000"/>
                  </a:schemeClr>
                </a:solidFill>
              </a:rPr>
              <a:t>日アクセス</a:t>
            </a:r>
            <a:endParaRPr kumimoji="1" lang="ja-JP" altLang="en-US" sz="1400" dirty="0">
              <a:solidFill>
                <a:schemeClr val="tx1">
                  <a:lumMod val="65000"/>
                </a:schemeClr>
              </a:solidFill>
            </a:endParaRPr>
          </a:p>
        </p:txBody>
      </p:sp>
    </p:spTree>
    <p:extLst>
      <p:ext uri="{BB962C8B-B14F-4D97-AF65-F5344CB8AC3E}">
        <p14:creationId xmlns:p14="http://schemas.microsoft.com/office/powerpoint/2010/main" val="1412288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ー 2"/>
          <p:cNvSpPr>
            <a:spLocks noGrp="1"/>
          </p:cNvSpPr>
          <p:nvPr>
            <p:ph idx="1"/>
          </p:nvPr>
        </p:nvSpPr>
        <p:spPr>
          <a:xfrm>
            <a:off x="1864197" y="3068960"/>
            <a:ext cx="8802217" cy="1307977"/>
          </a:xfrm>
        </p:spPr>
        <p:txBody>
          <a:bodyPr>
            <a:normAutofit fontScale="92500"/>
          </a:bodyPr>
          <a:lstStyle/>
          <a:p>
            <a:pPr marL="0" indent="0">
              <a:buNone/>
            </a:pPr>
            <a:r>
              <a:rPr lang="en-US" altLang="ja-JP" sz="5800" dirty="0" smtClean="0"/>
              <a:t>4.1</a:t>
            </a:r>
            <a:r>
              <a:rPr lang="ja-JP" altLang="en-US" sz="5800" dirty="0" smtClean="0"/>
              <a:t>　</a:t>
            </a:r>
            <a:r>
              <a:rPr lang="en-US" altLang="ja-JP" sz="5800" dirty="0" smtClean="0"/>
              <a:t>Wi-Fi</a:t>
            </a:r>
            <a:r>
              <a:rPr lang="ja-JP" altLang="en-US" sz="5800" dirty="0"/>
              <a:t>と商店街の可能性</a:t>
            </a:r>
            <a:endParaRPr kumimoji="1" lang="ja-JP" altLang="en-US" sz="5800" dirty="0"/>
          </a:p>
        </p:txBody>
      </p:sp>
    </p:spTree>
    <p:extLst>
      <p:ext uri="{BB962C8B-B14F-4D97-AF65-F5344CB8AC3E}">
        <p14:creationId xmlns:p14="http://schemas.microsoft.com/office/powerpoint/2010/main" val="2512491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49303" y="236479"/>
            <a:ext cx="9144001" cy="852262"/>
          </a:xfrm>
        </p:spPr>
        <p:txBody>
          <a:bodyPr>
            <a:normAutofit/>
          </a:bodyPr>
          <a:lstStyle/>
          <a:p>
            <a:pPr algn="ctr"/>
            <a:r>
              <a:rPr kumimoji="1" lang="ja-JP" altLang="en-US" b="1" dirty="0" smtClean="0"/>
              <a:t>商店街の数と</a:t>
            </a:r>
            <a:r>
              <a:rPr lang="ja-JP" altLang="en-US" b="1" dirty="0" smtClean="0"/>
              <a:t>空き店舗の</a:t>
            </a:r>
            <a:r>
              <a:rPr lang="ja-JP" altLang="en-US" b="1" dirty="0"/>
              <a:t>増加</a:t>
            </a:r>
            <a:endParaRPr kumimoji="1" lang="ja-JP" altLang="en-US" b="1" dirty="0"/>
          </a:p>
        </p:txBody>
      </p:sp>
      <p:sp>
        <p:nvSpPr>
          <p:cNvPr id="3" name="コンテンツ プレースホルダー 2"/>
          <p:cNvSpPr>
            <a:spLocks noGrp="1"/>
          </p:cNvSpPr>
          <p:nvPr>
            <p:ph idx="1"/>
          </p:nvPr>
        </p:nvSpPr>
        <p:spPr>
          <a:xfrm>
            <a:off x="1557908" y="1086484"/>
            <a:ext cx="9134391" cy="4248471"/>
          </a:xfrm>
        </p:spPr>
        <p:txBody>
          <a:bodyPr/>
          <a:lstStyle/>
          <a:p>
            <a:pPr marL="0" indent="0">
              <a:buNone/>
            </a:pPr>
            <a:r>
              <a:rPr lang="ja-JP" altLang="en-US" sz="2800" dirty="0" smtClean="0"/>
              <a:t>日本の商店街の現状として、</a:t>
            </a:r>
            <a:r>
              <a:rPr kumimoji="1" lang="ja-JP" altLang="en-US" sz="3600" b="1" dirty="0" smtClean="0"/>
              <a:t>商店街</a:t>
            </a:r>
            <a:r>
              <a:rPr lang="ja-JP" altLang="en-US" sz="3600" b="1" dirty="0" smtClean="0"/>
              <a:t>の通行量減少が日本全国</a:t>
            </a:r>
            <a:r>
              <a:rPr lang="ja-JP" altLang="en-US" sz="2800" dirty="0" smtClean="0"/>
              <a:t>で起きている。</a:t>
            </a:r>
            <a:endParaRPr lang="en-US" altLang="ja-JP" sz="2800" dirty="0" smtClean="0"/>
          </a:p>
          <a:p>
            <a:pPr marL="0" indent="0">
              <a:buNone/>
            </a:pPr>
            <a:r>
              <a:rPr lang="ja-JP" altLang="en-US" sz="2800" dirty="0" smtClean="0"/>
              <a:t>しかし、現在ではそれだけでなく多くの商店街で</a:t>
            </a:r>
            <a:r>
              <a:rPr lang="ja-JP" altLang="en-US" sz="3600" b="1" dirty="0" smtClean="0"/>
              <a:t>空き店舗の増加</a:t>
            </a:r>
            <a:r>
              <a:rPr lang="ja-JP" altLang="en-US" sz="2800" dirty="0" smtClean="0"/>
              <a:t>が起こっている。</a:t>
            </a:r>
            <a:endParaRPr lang="en-US" altLang="ja-JP" sz="2800" dirty="0" smtClean="0"/>
          </a:p>
          <a:p>
            <a:pPr marL="0" indent="0">
              <a:buNone/>
            </a:pPr>
            <a:endParaRPr kumimoji="1" lang="ja-JP" altLang="en-US" dirty="0"/>
          </a:p>
        </p:txBody>
      </p:sp>
      <p:sp>
        <p:nvSpPr>
          <p:cNvPr id="4" name="テキスト ボックス 3"/>
          <p:cNvSpPr txBox="1"/>
          <p:nvPr/>
        </p:nvSpPr>
        <p:spPr>
          <a:xfrm>
            <a:off x="5132041" y="6309320"/>
            <a:ext cx="7056784" cy="424732"/>
          </a:xfrm>
          <a:prstGeom prst="rect">
            <a:avLst/>
          </a:prstGeom>
          <a:noFill/>
        </p:spPr>
        <p:txBody>
          <a:bodyPr wrap="square" rtlCol="0">
            <a:spAutoFit/>
          </a:bodyPr>
          <a:lstStyle/>
          <a:p>
            <a:pPr>
              <a:lnSpc>
                <a:spcPct val="90000"/>
              </a:lnSpc>
            </a:pPr>
            <a:r>
              <a:rPr kumimoji="1" lang="en-US" altLang="ja-JP" sz="1200" dirty="0" smtClean="0">
                <a:solidFill>
                  <a:schemeClr val="tx1">
                    <a:lumMod val="65000"/>
                  </a:schemeClr>
                </a:solidFill>
              </a:rPr>
              <a:t>(</a:t>
            </a:r>
            <a:r>
              <a:rPr kumimoji="1" lang="ja-JP" altLang="en-US" sz="1200" dirty="0" smtClean="0">
                <a:solidFill>
                  <a:schemeClr val="tx1">
                    <a:lumMod val="65000"/>
                  </a:schemeClr>
                </a:solidFill>
              </a:rPr>
              <a:t>出所：</a:t>
            </a:r>
            <a:r>
              <a:rPr kumimoji="1" lang="ja-JP" altLang="en-US" sz="1200" dirty="0">
                <a:solidFill>
                  <a:schemeClr val="tx1">
                    <a:lumMod val="65000"/>
                  </a:schemeClr>
                </a:solidFill>
              </a:rPr>
              <a:t>中小企業庁委託</a:t>
            </a:r>
            <a:r>
              <a:rPr kumimoji="1" lang="ja-JP" altLang="en-US" sz="1200" dirty="0" smtClean="0">
                <a:solidFill>
                  <a:schemeClr val="tx1">
                    <a:lumMod val="65000"/>
                  </a:schemeClr>
                </a:solidFill>
              </a:rPr>
              <a:t>、「平成</a:t>
            </a:r>
            <a:r>
              <a:rPr kumimoji="1" lang="en-US" altLang="ja-JP" sz="1200" dirty="0" smtClean="0">
                <a:solidFill>
                  <a:schemeClr val="tx1">
                    <a:lumMod val="65000"/>
                  </a:schemeClr>
                </a:solidFill>
              </a:rPr>
              <a:t>21</a:t>
            </a:r>
            <a:r>
              <a:rPr kumimoji="1" lang="ja-JP" altLang="en-US" sz="1200" dirty="0" smtClean="0">
                <a:solidFill>
                  <a:schemeClr val="tx1">
                    <a:lumMod val="65000"/>
                  </a:schemeClr>
                </a:solidFill>
              </a:rPr>
              <a:t>年、商店街実態調査報告書」、</a:t>
            </a:r>
            <a:r>
              <a:rPr kumimoji="1" lang="en-US" altLang="ja-JP" sz="1200" dirty="0" smtClean="0">
                <a:solidFill>
                  <a:schemeClr val="tx1">
                    <a:lumMod val="65000"/>
                  </a:schemeClr>
                </a:solidFill>
              </a:rPr>
              <a:t>2009</a:t>
            </a:r>
            <a:r>
              <a:rPr kumimoji="1" lang="ja-JP" altLang="en-US" sz="1200" dirty="0" smtClean="0">
                <a:solidFill>
                  <a:schemeClr val="tx1">
                    <a:lumMod val="65000"/>
                  </a:schemeClr>
                </a:solidFill>
              </a:rPr>
              <a:t>年</a:t>
            </a:r>
            <a:endParaRPr kumimoji="1" lang="en-US" altLang="ja-JP" sz="1200" dirty="0" smtClean="0">
              <a:solidFill>
                <a:schemeClr val="tx1">
                  <a:lumMod val="65000"/>
                </a:schemeClr>
              </a:solidFill>
            </a:endParaRPr>
          </a:p>
          <a:p>
            <a:pPr>
              <a:lnSpc>
                <a:spcPct val="90000"/>
              </a:lnSpc>
            </a:pPr>
            <a:r>
              <a:rPr kumimoji="1" lang="en-US" altLang="ja-JP" sz="1200" dirty="0" smtClean="0">
                <a:solidFill>
                  <a:schemeClr val="tx1">
                    <a:lumMod val="65000"/>
                  </a:schemeClr>
                </a:solidFill>
                <a:hlinkClick r:id="rId3"/>
              </a:rPr>
              <a:t>http</a:t>
            </a:r>
            <a:r>
              <a:rPr kumimoji="1" lang="en-US" altLang="ja-JP" sz="1200" dirty="0">
                <a:solidFill>
                  <a:schemeClr val="tx1">
                    <a:lumMod val="65000"/>
                  </a:schemeClr>
                </a:solidFill>
                <a:hlinkClick r:id="rId3"/>
              </a:rPr>
              <a:t>://</a:t>
            </a:r>
            <a:r>
              <a:rPr kumimoji="1" lang="en-US" altLang="ja-JP" sz="1200" dirty="0" smtClean="0">
                <a:solidFill>
                  <a:schemeClr val="tx1">
                    <a:lumMod val="65000"/>
                  </a:schemeClr>
                </a:solidFill>
                <a:hlinkClick r:id="rId3"/>
              </a:rPr>
              <a:t>www.chusho.meti.go.jp/shogyo/shogyo/2010/download/100331SJCG.pdf</a:t>
            </a:r>
            <a:r>
              <a:rPr kumimoji="1" lang="ja-JP" altLang="en-US" sz="1200" dirty="0" err="1" smtClean="0">
                <a:solidFill>
                  <a:schemeClr val="tx1">
                    <a:lumMod val="65000"/>
                  </a:schemeClr>
                </a:solidFill>
              </a:rPr>
              <a:t>、</a:t>
            </a:r>
            <a:r>
              <a:rPr kumimoji="1" lang="en-US" altLang="ja-JP" sz="1200" dirty="0" smtClean="0">
                <a:solidFill>
                  <a:schemeClr val="tx1">
                    <a:lumMod val="65000"/>
                  </a:schemeClr>
                </a:solidFill>
              </a:rPr>
              <a:t>2015</a:t>
            </a:r>
            <a:r>
              <a:rPr kumimoji="1" lang="ja-JP" altLang="en-US" sz="1200" dirty="0" smtClean="0">
                <a:solidFill>
                  <a:schemeClr val="tx1">
                    <a:lumMod val="65000"/>
                  </a:schemeClr>
                </a:solidFill>
              </a:rPr>
              <a:t>年</a:t>
            </a:r>
            <a:r>
              <a:rPr kumimoji="1" lang="en-US" altLang="ja-JP" sz="1200" dirty="0" smtClean="0">
                <a:solidFill>
                  <a:schemeClr val="tx1">
                    <a:lumMod val="65000"/>
                  </a:schemeClr>
                </a:solidFill>
              </a:rPr>
              <a:t>11</a:t>
            </a:r>
            <a:r>
              <a:rPr kumimoji="1" lang="ja-JP" altLang="en-US" sz="1200" dirty="0" smtClean="0">
                <a:solidFill>
                  <a:schemeClr val="tx1">
                    <a:lumMod val="65000"/>
                  </a:schemeClr>
                </a:solidFill>
              </a:rPr>
              <a:t>月</a:t>
            </a:r>
            <a:r>
              <a:rPr kumimoji="1" lang="en-US" altLang="ja-JP" sz="1200" dirty="0" smtClean="0">
                <a:solidFill>
                  <a:schemeClr val="tx1">
                    <a:lumMod val="65000"/>
                  </a:schemeClr>
                </a:solidFill>
              </a:rPr>
              <a:t>15</a:t>
            </a:r>
            <a:r>
              <a:rPr kumimoji="1" lang="ja-JP" altLang="en-US" sz="1200" dirty="0" smtClean="0">
                <a:solidFill>
                  <a:schemeClr val="tx1">
                    <a:lumMod val="65000"/>
                  </a:schemeClr>
                </a:solidFill>
              </a:rPr>
              <a:t>日アクセス</a:t>
            </a:r>
            <a:r>
              <a:rPr kumimoji="1" lang="en-US" altLang="ja-JP" sz="1200" dirty="0" smtClean="0">
                <a:solidFill>
                  <a:schemeClr val="tx1">
                    <a:lumMod val="65000"/>
                  </a:schemeClr>
                </a:solidFill>
              </a:rPr>
              <a:t>)</a:t>
            </a:r>
            <a:endParaRPr kumimoji="1" lang="ja-JP" altLang="en-US" sz="1200" dirty="0">
              <a:solidFill>
                <a:schemeClr val="tx1">
                  <a:lumMod val="65000"/>
                </a:schemeClr>
              </a:solidFill>
            </a:endParaRPr>
          </a:p>
        </p:txBody>
      </p:sp>
      <p:pic>
        <p:nvPicPr>
          <p:cNvPr id="5" name="図 4"/>
          <p:cNvPicPr>
            <a:picLocks noChangeAspect="1"/>
          </p:cNvPicPr>
          <p:nvPr/>
        </p:nvPicPr>
        <p:blipFill rotWithShape="1">
          <a:blip r:embed="rId4"/>
          <a:srcRect l="20628" t="32613" r="19779" b="18467"/>
          <a:stretch/>
        </p:blipFill>
        <p:spPr>
          <a:xfrm>
            <a:off x="3214092" y="3439148"/>
            <a:ext cx="6192689" cy="2858164"/>
          </a:xfrm>
          <a:prstGeom prst="rect">
            <a:avLst/>
          </a:prstGeom>
        </p:spPr>
      </p:pic>
    </p:spTree>
    <p:extLst>
      <p:ext uri="{BB962C8B-B14F-4D97-AF65-F5344CB8AC3E}">
        <p14:creationId xmlns:p14="http://schemas.microsoft.com/office/powerpoint/2010/main" val="283275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2413" y="548680"/>
            <a:ext cx="4067943" cy="915888"/>
          </a:xfrm>
        </p:spPr>
        <p:txBody>
          <a:bodyPr>
            <a:normAutofit/>
          </a:bodyPr>
          <a:lstStyle/>
          <a:p>
            <a:r>
              <a:rPr kumimoji="1" lang="ja-JP" altLang="en-US" sz="4400" dirty="0" smtClean="0"/>
              <a:t>アウトライン</a:t>
            </a:r>
            <a:endParaRPr kumimoji="1" lang="ja-JP" altLang="en-US" sz="4400" dirty="0"/>
          </a:p>
        </p:txBody>
      </p:sp>
      <p:sp>
        <p:nvSpPr>
          <p:cNvPr id="3" name="コンテンツ プレースホルダー 2"/>
          <p:cNvSpPr>
            <a:spLocks noGrp="1"/>
          </p:cNvSpPr>
          <p:nvPr>
            <p:ph idx="1"/>
          </p:nvPr>
        </p:nvSpPr>
        <p:spPr>
          <a:xfrm>
            <a:off x="1522413" y="2060848"/>
            <a:ext cx="9324527" cy="4404321"/>
          </a:xfrm>
        </p:spPr>
        <p:txBody>
          <a:bodyPr>
            <a:normAutofit/>
          </a:bodyPr>
          <a:lstStyle/>
          <a:p>
            <a:pPr marL="0" indent="0">
              <a:buNone/>
            </a:pPr>
            <a:r>
              <a:rPr kumimoji="1" lang="en-US" altLang="ja-JP" sz="3800" dirty="0" smtClean="0"/>
              <a:t>1.</a:t>
            </a:r>
            <a:r>
              <a:rPr kumimoji="1" lang="ja-JP" altLang="en-US" sz="3800" dirty="0" smtClean="0"/>
              <a:t>産業革命による暮らしの変容</a:t>
            </a:r>
            <a:endParaRPr kumimoji="1" lang="en-US" altLang="ja-JP" sz="3800" dirty="0" smtClean="0"/>
          </a:p>
          <a:p>
            <a:pPr marL="0" indent="0">
              <a:buNone/>
            </a:pPr>
            <a:r>
              <a:rPr lang="en-US" altLang="ja-JP" sz="3800" dirty="0" smtClean="0"/>
              <a:t>2.</a:t>
            </a:r>
            <a:r>
              <a:rPr lang="ja-JP" altLang="en-US" sz="3800" dirty="0" smtClean="0"/>
              <a:t>暮らしとインターネット</a:t>
            </a:r>
            <a:endParaRPr lang="en-US" altLang="ja-JP" sz="3800" dirty="0" smtClean="0"/>
          </a:p>
          <a:p>
            <a:pPr marL="0" indent="0">
              <a:buNone/>
            </a:pPr>
            <a:r>
              <a:rPr kumimoji="1" lang="en-US" altLang="ja-JP" sz="3800" dirty="0" smtClean="0"/>
              <a:t>3.Wi-Fi</a:t>
            </a:r>
            <a:r>
              <a:rPr kumimoji="1" lang="ja-JP" altLang="en-US" sz="3800" dirty="0" smtClean="0"/>
              <a:t>の現状分析</a:t>
            </a:r>
            <a:endParaRPr kumimoji="1" lang="en-US" altLang="ja-JP" sz="3800" dirty="0" smtClean="0"/>
          </a:p>
          <a:p>
            <a:pPr marL="0" indent="0">
              <a:buNone/>
            </a:pPr>
            <a:r>
              <a:rPr lang="en-US" altLang="ja-JP" sz="3800" dirty="0" smtClean="0"/>
              <a:t>4.Wi-Fi</a:t>
            </a:r>
            <a:r>
              <a:rPr lang="ja-JP" altLang="en-US" sz="3800" dirty="0" smtClean="0"/>
              <a:t>の可能性と限界</a:t>
            </a:r>
            <a:endParaRPr lang="en-US" altLang="ja-JP" sz="3800" dirty="0" smtClean="0"/>
          </a:p>
          <a:p>
            <a:pPr marL="0" indent="0">
              <a:buNone/>
            </a:pPr>
            <a:r>
              <a:rPr lang="en-US" altLang="ja-JP" sz="3800" dirty="0" smtClean="0"/>
              <a:t>5.</a:t>
            </a:r>
            <a:r>
              <a:rPr lang="ja-JP" altLang="en-US" sz="3800" dirty="0" smtClean="0"/>
              <a:t>ユビキタス社会に生きる</a:t>
            </a:r>
            <a:endParaRPr lang="en-US" altLang="ja-JP" sz="3800" dirty="0" smtClean="0"/>
          </a:p>
          <a:p>
            <a:pPr marL="0" indent="0">
              <a:buNone/>
            </a:pPr>
            <a:r>
              <a:rPr kumimoji="1" lang="ja-JP" altLang="en-US" dirty="0" smtClean="0"/>
              <a:t>　</a:t>
            </a:r>
            <a:endParaRPr kumimoji="1" lang="en-US" altLang="ja-JP" dirty="0" smtClean="0"/>
          </a:p>
        </p:txBody>
      </p:sp>
    </p:spTree>
    <p:extLst>
      <p:ext uri="{BB962C8B-B14F-4D97-AF65-F5344CB8AC3E}">
        <p14:creationId xmlns:p14="http://schemas.microsoft.com/office/powerpoint/2010/main" val="769527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6972" y="639312"/>
            <a:ext cx="9144001" cy="699864"/>
          </a:xfrm>
        </p:spPr>
        <p:txBody>
          <a:bodyPr/>
          <a:lstStyle/>
          <a:p>
            <a:r>
              <a:rPr kumimoji="1" lang="ja-JP" altLang="en-US" b="1" dirty="0" smtClean="0"/>
              <a:t>オリオン通り商店街の事例</a:t>
            </a:r>
            <a:endParaRPr kumimoji="1" lang="ja-JP" altLang="en-US" b="1" dirty="0"/>
          </a:p>
        </p:txBody>
      </p:sp>
      <p:sp>
        <p:nvSpPr>
          <p:cNvPr id="3" name="コンテンツ プレースホルダー 2"/>
          <p:cNvSpPr>
            <a:spLocks noGrp="1"/>
          </p:cNvSpPr>
          <p:nvPr>
            <p:ph idx="1"/>
          </p:nvPr>
        </p:nvSpPr>
        <p:spPr>
          <a:xfrm>
            <a:off x="1200082" y="1879389"/>
            <a:ext cx="9134391" cy="4114801"/>
          </a:xfrm>
        </p:spPr>
        <p:txBody>
          <a:bodyPr/>
          <a:lstStyle/>
          <a:p>
            <a:pPr marL="0" indent="0" algn="ctr">
              <a:buNone/>
            </a:pPr>
            <a:r>
              <a:rPr kumimoji="1" lang="ja-JP" altLang="en-US" dirty="0" smtClean="0"/>
              <a:t>宇都宮市</a:t>
            </a:r>
            <a:r>
              <a:rPr kumimoji="1" lang="ja-JP" altLang="en-US" sz="2800" b="1" dirty="0" smtClean="0"/>
              <a:t>オリオン通り商店街</a:t>
            </a:r>
            <a:r>
              <a:rPr kumimoji="1" lang="ja-JP" altLang="en-US" dirty="0" smtClean="0"/>
              <a:t>で</a:t>
            </a:r>
            <a:r>
              <a:rPr lang="en-US" altLang="ja-JP" sz="3200" b="1" dirty="0" smtClean="0"/>
              <a:t>Wi-Fi</a:t>
            </a:r>
            <a:r>
              <a:rPr lang="ja-JP" altLang="en-US" dirty="0" smtClean="0"/>
              <a:t>についてインタビュー！</a:t>
            </a:r>
            <a:endParaRPr lang="en-US" altLang="ja-JP" dirty="0" smtClean="0"/>
          </a:p>
          <a:p>
            <a:pPr marL="0" indent="0" algn="ctr">
              <a:buNone/>
            </a:pPr>
            <a:r>
              <a:rPr lang="ja-JP" altLang="en-US" dirty="0" smtClean="0"/>
              <a:t>すると、</a:t>
            </a:r>
            <a:r>
              <a:rPr kumimoji="1" lang="ja-JP" altLang="en-US" sz="2800" b="1" dirty="0" smtClean="0"/>
              <a:t>既に</a:t>
            </a:r>
            <a:r>
              <a:rPr kumimoji="1" lang="en-US" altLang="ja-JP" sz="2800" b="1" dirty="0" smtClean="0"/>
              <a:t>7</a:t>
            </a:r>
            <a:r>
              <a:rPr kumimoji="1" lang="ja-JP" altLang="en-US" sz="2800" b="1" dirty="0" smtClean="0"/>
              <a:t>年前に導入済みであった。</a:t>
            </a:r>
            <a:endParaRPr lang="en-US" altLang="ja-JP" sz="2800" b="1" dirty="0"/>
          </a:p>
          <a:p>
            <a:pPr marL="0" indent="0" algn="ctr">
              <a:buNone/>
            </a:pPr>
            <a:r>
              <a:rPr kumimoji="1" lang="ja-JP" altLang="en-US" dirty="0" smtClean="0"/>
              <a:t>それにも関わらず、ほとんどの人が知らないまたは使ったことがない。</a:t>
            </a:r>
            <a:endParaRPr kumimoji="1" lang="en-US" altLang="ja-JP" dirty="0" smtClean="0"/>
          </a:p>
          <a:p>
            <a:pPr marL="0" indent="0" algn="ctr">
              <a:buNone/>
            </a:pPr>
            <a:endParaRPr lang="en-US" altLang="ja-JP" dirty="0"/>
          </a:p>
        </p:txBody>
      </p:sp>
      <p:grpSp>
        <p:nvGrpSpPr>
          <p:cNvPr id="12" name="グループ化 11"/>
          <p:cNvGrpSpPr/>
          <p:nvPr/>
        </p:nvGrpSpPr>
        <p:grpSpPr>
          <a:xfrm>
            <a:off x="4280718" y="4078658"/>
            <a:ext cx="4672992" cy="966265"/>
            <a:chOff x="7039137" y="1350714"/>
            <a:chExt cx="4482751" cy="1242864"/>
          </a:xfrm>
        </p:grpSpPr>
        <p:sp>
          <p:nvSpPr>
            <p:cNvPr id="9" name="円/楕円 8"/>
            <p:cNvSpPr/>
            <p:nvPr/>
          </p:nvSpPr>
          <p:spPr>
            <a:xfrm>
              <a:off x="7039137" y="1350714"/>
              <a:ext cx="4482751" cy="936104"/>
            </a:xfrm>
            <a:prstGeom prst="ellipse">
              <a:avLst/>
            </a:prstGeom>
            <a:solidFill>
              <a:srgbClr val="49F42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7572848" y="1524703"/>
              <a:ext cx="3491881" cy="1068875"/>
            </a:xfrm>
            <a:prstGeom prst="rect">
              <a:avLst/>
            </a:prstGeom>
            <a:noFill/>
          </p:spPr>
          <p:txBody>
            <a:bodyPr wrap="square" rtlCol="0">
              <a:spAutoFit/>
            </a:bodyPr>
            <a:lstStyle/>
            <a:p>
              <a:r>
                <a:rPr kumimoji="1" lang="ja-JP" altLang="en-US" sz="2400" dirty="0">
                  <a:latin typeface="HGP創英角ｺﾞｼｯｸUB" panose="020B0900000000000000" pitchFamily="50" charset="-128"/>
                  <a:ea typeface="HGP創英角ｺﾞｼｯｸUB" panose="020B0900000000000000" pitchFamily="50" charset="-128"/>
                </a:rPr>
                <a:t>イベントと関連付けて宣伝</a:t>
              </a:r>
              <a:endParaRPr kumimoji="1" lang="en-US" altLang="ja-JP" sz="2400" dirty="0">
                <a:latin typeface="HGP創英角ｺﾞｼｯｸUB" panose="020B0900000000000000" pitchFamily="50" charset="-128"/>
                <a:ea typeface="HGP創英角ｺﾞｼｯｸUB" panose="020B0900000000000000" pitchFamily="50" charset="-128"/>
              </a:endParaRPr>
            </a:p>
          </p:txBody>
        </p:sp>
      </p:grpSp>
      <p:grpSp>
        <p:nvGrpSpPr>
          <p:cNvPr id="11" name="グループ化 10"/>
          <p:cNvGrpSpPr/>
          <p:nvPr/>
        </p:nvGrpSpPr>
        <p:grpSpPr>
          <a:xfrm>
            <a:off x="531231" y="4663976"/>
            <a:ext cx="5065060" cy="1534996"/>
            <a:chOff x="6670476" y="2471280"/>
            <a:chExt cx="4536504" cy="1579973"/>
          </a:xfrm>
        </p:grpSpPr>
        <p:sp>
          <p:nvSpPr>
            <p:cNvPr id="10" name="円/楕円 9"/>
            <p:cNvSpPr/>
            <p:nvPr/>
          </p:nvSpPr>
          <p:spPr>
            <a:xfrm>
              <a:off x="6670476" y="2471280"/>
              <a:ext cx="4536504" cy="1579973"/>
            </a:xfrm>
            <a:prstGeom prst="ellipse">
              <a:avLst/>
            </a:prstGeom>
            <a:solidFill>
              <a:srgbClr val="FC510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6940253" y="2763253"/>
              <a:ext cx="3960440" cy="1077218"/>
            </a:xfrm>
            <a:prstGeom prst="rect">
              <a:avLst/>
            </a:prstGeom>
            <a:noFill/>
          </p:spPr>
          <p:txBody>
            <a:bodyPr wrap="square" rtlCol="0">
              <a:spAutoFit/>
            </a:bodyPr>
            <a:lstStyle/>
            <a:p>
              <a:pPr algn="ctr"/>
              <a:r>
                <a:rPr lang="ja-JP" altLang="en-US" sz="3200" dirty="0">
                  <a:latin typeface="HGP創英角ｺﾞｼｯｸUB" panose="020B0900000000000000" pitchFamily="50" charset="-128"/>
                  <a:ea typeface="HGP創英角ｺﾞｼｯｸUB" panose="020B0900000000000000" pitchFamily="50" charset="-128"/>
                </a:rPr>
                <a:t>店舗や付近の通りとの積極的な連携</a:t>
              </a:r>
              <a:endParaRPr kumimoji="1" lang="ja-JP" altLang="en-US" sz="3200" dirty="0">
                <a:latin typeface="HGP創英角ｺﾞｼｯｸUB" panose="020B0900000000000000" pitchFamily="50" charset="-128"/>
                <a:ea typeface="HGP創英角ｺﾞｼｯｸUB" panose="020B0900000000000000" pitchFamily="50" charset="-128"/>
              </a:endParaRPr>
            </a:p>
          </p:txBody>
        </p:sp>
      </p:grpSp>
      <p:grpSp>
        <p:nvGrpSpPr>
          <p:cNvPr id="15" name="グループ化 14"/>
          <p:cNvGrpSpPr/>
          <p:nvPr/>
        </p:nvGrpSpPr>
        <p:grpSpPr>
          <a:xfrm>
            <a:off x="6148973" y="5186754"/>
            <a:ext cx="5609475" cy="1178596"/>
            <a:chOff x="5731914" y="5433384"/>
            <a:chExt cx="5609475" cy="1178596"/>
          </a:xfrm>
        </p:grpSpPr>
        <p:sp>
          <p:nvSpPr>
            <p:cNvPr id="14" name="円/楕円 13"/>
            <p:cNvSpPr/>
            <p:nvPr/>
          </p:nvSpPr>
          <p:spPr>
            <a:xfrm>
              <a:off x="5731914" y="5433384"/>
              <a:ext cx="5609475" cy="1178596"/>
            </a:xfrm>
            <a:prstGeom prst="ellipse">
              <a:avLst/>
            </a:prstGeom>
            <a:solidFill>
              <a:schemeClr val="bg2">
                <a:lumMod val="50000"/>
                <a:lumOff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6071351" y="5765151"/>
              <a:ext cx="4847597" cy="424732"/>
            </a:xfrm>
            <a:prstGeom prst="rect">
              <a:avLst/>
            </a:prstGeom>
            <a:noFill/>
          </p:spPr>
          <p:txBody>
            <a:bodyPr wrap="square" rtlCol="0">
              <a:spAutoFit/>
            </a:bodyPr>
            <a:lstStyle/>
            <a:p>
              <a:pPr algn="ctr">
                <a:lnSpc>
                  <a:spcPct val="90000"/>
                </a:lnSpc>
              </a:pPr>
              <a:r>
                <a:rPr kumimoji="1" lang="en-US" altLang="ja-JP" sz="2400" dirty="0" smtClean="0">
                  <a:latin typeface="HGP創英角ｺﾞｼｯｸUB" panose="020B0900000000000000" pitchFamily="50" charset="-128"/>
                  <a:ea typeface="HGP創英角ｺﾞｼｯｸUB" panose="020B0900000000000000" pitchFamily="50" charset="-128"/>
                </a:rPr>
                <a:t>Wi-Fi</a:t>
              </a:r>
              <a:r>
                <a:rPr kumimoji="1" lang="ja-JP" altLang="en-US" sz="2400" dirty="0" smtClean="0">
                  <a:latin typeface="HGP創英角ｺﾞｼｯｸUB" panose="020B0900000000000000" pitchFamily="50" charset="-128"/>
                  <a:ea typeface="HGP創英角ｺﾞｼｯｸUB" panose="020B0900000000000000" pitchFamily="50" charset="-128"/>
                </a:rPr>
                <a:t>がどのようなものであるか知る</a:t>
              </a:r>
              <a:endParaRPr kumimoji="1" lang="ja-JP" altLang="en-US" sz="2400" dirty="0">
                <a:latin typeface="HGP創英角ｺﾞｼｯｸUB" panose="020B0900000000000000" pitchFamily="50" charset="-128"/>
                <a:ea typeface="HGP創英角ｺﾞｼｯｸUB" panose="020B0900000000000000" pitchFamily="50" charset="-128"/>
              </a:endParaRPr>
            </a:p>
          </p:txBody>
        </p:sp>
      </p:grpSp>
    </p:spTree>
    <p:extLst>
      <p:ext uri="{BB962C8B-B14F-4D97-AF65-F5344CB8AC3E}">
        <p14:creationId xmlns:p14="http://schemas.microsoft.com/office/powerpoint/2010/main" val="1544287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324170" y="3861048"/>
            <a:ext cx="11180444" cy="1152128"/>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kumimoji="1" lang="ja-JP" sz="360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algn="r"/>
            <a:r>
              <a:rPr lang="en-US" altLang="ja-JP" sz="5200" b="1" dirty="0" smtClean="0">
                <a:solidFill>
                  <a:srgbClr val="FFFF00"/>
                </a:solidFill>
                <a:effectLst>
                  <a:innerShdw blurRad="63500" dist="50800" dir="5400000">
                    <a:prstClr val="black">
                      <a:alpha val="50000"/>
                    </a:prstClr>
                  </a:innerShdw>
                </a:effectLst>
              </a:rPr>
              <a:t>Wi-Fi</a:t>
            </a:r>
            <a:r>
              <a:rPr lang="ja-JP" altLang="en-US" sz="5200" b="1" dirty="0" smtClean="0">
                <a:solidFill>
                  <a:srgbClr val="FFFF00"/>
                </a:solidFill>
                <a:effectLst>
                  <a:innerShdw blurRad="63500" dist="50800" dir="5400000">
                    <a:prstClr val="black">
                      <a:alpha val="50000"/>
                    </a:prstClr>
                  </a:innerShdw>
                </a:effectLst>
              </a:rPr>
              <a:t>の</a:t>
            </a:r>
            <a:r>
              <a:rPr lang="ja-JP" altLang="en-US" sz="5200" b="1" dirty="0">
                <a:solidFill>
                  <a:srgbClr val="FFFF00"/>
                </a:solidFill>
                <a:effectLst>
                  <a:innerShdw blurRad="63500" dist="50800" dir="5400000">
                    <a:prstClr val="black">
                      <a:alpha val="50000"/>
                    </a:prstClr>
                  </a:innerShdw>
                </a:effectLst>
              </a:rPr>
              <a:t>み</a:t>
            </a:r>
            <a:r>
              <a:rPr lang="ja-JP" altLang="en-US" sz="5200" b="1" dirty="0" smtClean="0">
                <a:solidFill>
                  <a:srgbClr val="FFFF00"/>
                </a:solidFill>
                <a:effectLst>
                  <a:innerShdw blurRad="63500" dist="50800" dir="5400000">
                    <a:prstClr val="black">
                      <a:alpha val="50000"/>
                    </a:prstClr>
                  </a:innerShdw>
                </a:effectLst>
              </a:rPr>
              <a:t>では活性化にはつながらない！</a:t>
            </a:r>
            <a:endParaRPr lang="en-US" altLang="ja-JP" sz="5200" b="1" dirty="0" smtClean="0">
              <a:solidFill>
                <a:srgbClr val="FFFF00"/>
              </a:solidFill>
              <a:effectLst>
                <a:innerShdw blurRad="63500" dist="50800" dir="5400000">
                  <a:prstClr val="black">
                    <a:alpha val="50000"/>
                  </a:prstClr>
                </a:innerShdw>
              </a:effectLst>
            </a:endParaRPr>
          </a:p>
          <a:p>
            <a:endParaRPr lang="ja-JP" altLang="en-US" dirty="0"/>
          </a:p>
        </p:txBody>
      </p:sp>
      <p:grpSp>
        <p:nvGrpSpPr>
          <p:cNvPr id="11" name="グループ化 10"/>
          <p:cNvGrpSpPr/>
          <p:nvPr/>
        </p:nvGrpSpPr>
        <p:grpSpPr>
          <a:xfrm>
            <a:off x="3934172" y="1844824"/>
            <a:ext cx="3960440" cy="1368151"/>
            <a:chOff x="1322680" y="2852936"/>
            <a:chExt cx="3960440" cy="1368151"/>
          </a:xfrm>
        </p:grpSpPr>
        <p:sp>
          <p:nvSpPr>
            <p:cNvPr id="9" name="円/楕円 8"/>
            <p:cNvSpPr/>
            <p:nvPr/>
          </p:nvSpPr>
          <p:spPr>
            <a:xfrm>
              <a:off x="1485900" y="2852936"/>
              <a:ext cx="3634000" cy="1368151"/>
            </a:xfrm>
            <a:prstGeom prst="ellipse">
              <a:avLst/>
            </a:prstGeom>
            <a:solidFill>
              <a:schemeClr val="tx1"/>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1322680" y="3186148"/>
              <a:ext cx="3960440" cy="757130"/>
            </a:xfrm>
            <a:prstGeom prst="rect">
              <a:avLst/>
            </a:prstGeom>
            <a:noFill/>
          </p:spPr>
          <p:txBody>
            <a:bodyPr wrap="square" rtlCol="0">
              <a:spAutoFit/>
            </a:bodyPr>
            <a:lstStyle/>
            <a:p>
              <a:pPr algn="ctr">
                <a:lnSpc>
                  <a:spcPct val="90000"/>
                </a:lnSpc>
              </a:pPr>
              <a:r>
                <a:rPr kumimoji="1" lang="ja-JP" altLang="en-US" sz="4800" dirty="0" smtClean="0">
                  <a:solidFill>
                    <a:schemeClr val="bg2"/>
                  </a:solidFill>
                  <a:latin typeface="HGP明朝E" panose="02020900000000000000" pitchFamily="18" charset="-128"/>
                  <a:ea typeface="HGP明朝E" panose="02020900000000000000" pitchFamily="18" charset="-128"/>
                </a:rPr>
                <a:t>つまり</a:t>
              </a:r>
              <a:r>
                <a:rPr kumimoji="1" lang="en-US" altLang="ja-JP" sz="4800" dirty="0" smtClean="0">
                  <a:solidFill>
                    <a:schemeClr val="bg2"/>
                  </a:solidFill>
                  <a:latin typeface="HGP明朝E" panose="02020900000000000000" pitchFamily="18" charset="-128"/>
                  <a:ea typeface="HGP明朝E" panose="02020900000000000000" pitchFamily="18" charset="-128"/>
                </a:rPr>
                <a:t>…</a:t>
              </a:r>
              <a:endParaRPr kumimoji="1" lang="ja-JP" altLang="en-US" sz="4800" dirty="0">
                <a:solidFill>
                  <a:schemeClr val="bg2"/>
                </a:solidFill>
                <a:latin typeface="HGP明朝E" panose="02020900000000000000" pitchFamily="18" charset="-128"/>
                <a:ea typeface="HGP明朝E" panose="02020900000000000000" pitchFamily="18" charset="-128"/>
              </a:endParaRPr>
            </a:p>
          </p:txBody>
        </p:sp>
      </p:grpSp>
    </p:spTree>
    <p:extLst>
      <p:ext uri="{BB962C8B-B14F-4D97-AF65-F5344CB8AC3E}">
        <p14:creationId xmlns:p14="http://schemas.microsoft.com/office/powerpoint/2010/main" val="3670094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heel(1)">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86928" y="261191"/>
            <a:ext cx="9144001" cy="771872"/>
          </a:xfrm>
        </p:spPr>
        <p:txBody>
          <a:bodyPr/>
          <a:lstStyle/>
          <a:p>
            <a:r>
              <a:rPr kumimoji="1" lang="ja-JP" altLang="en-US" b="1" dirty="0" smtClean="0"/>
              <a:t>どのような商店街が導入しているのか</a:t>
            </a:r>
            <a:endParaRPr kumimoji="1" lang="ja-JP" altLang="en-US" b="1" dirty="0"/>
          </a:p>
        </p:txBody>
      </p:sp>
      <p:grpSp>
        <p:nvGrpSpPr>
          <p:cNvPr id="8" name="グループ化 7"/>
          <p:cNvGrpSpPr/>
          <p:nvPr/>
        </p:nvGrpSpPr>
        <p:grpSpPr>
          <a:xfrm>
            <a:off x="1786928" y="2001338"/>
            <a:ext cx="4123588" cy="626524"/>
            <a:chOff x="964948" y="2233860"/>
            <a:chExt cx="3888432" cy="691083"/>
          </a:xfrm>
        </p:grpSpPr>
        <p:sp>
          <p:nvSpPr>
            <p:cNvPr id="4" name="正方形/長方形 3"/>
            <p:cNvSpPr/>
            <p:nvPr/>
          </p:nvSpPr>
          <p:spPr>
            <a:xfrm>
              <a:off x="981845" y="2233860"/>
              <a:ext cx="3622724" cy="69108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964948" y="2251290"/>
              <a:ext cx="3888432" cy="584775"/>
            </a:xfrm>
            <a:prstGeom prst="rect">
              <a:avLst/>
            </a:prstGeom>
            <a:noFill/>
          </p:spPr>
          <p:txBody>
            <a:bodyPr wrap="square" rtlCol="0">
              <a:spAutoFit/>
            </a:bodyPr>
            <a:lstStyle/>
            <a:p>
              <a:r>
                <a:rPr lang="ja-JP" altLang="en-US" sz="3200" b="1" dirty="0">
                  <a:latin typeface="Meiryo UI" panose="020B0604030504040204" pitchFamily="50" charset="-128"/>
                  <a:ea typeface="Meiryo UI" panose="020B0604030504040204" pitchFamily="50" charset="-128"/>
                </a:rPr>
                <a:t>本通商店街</a:t>
              </a:r>
              <a:r>
                <a:rPr lang="en-US" altLang="ja-JP" sz="3200" b="1" dirty="0">
                  <a:latin typeface="Meiryo UI" panose="020B0604030504040204" pitchFamily="50" charset="-128"/>
                  <a:ea typeface="Meiryo UI" panose="020B0604030504040204" pitchFamily="50" charset="-128"/>
                </a:rPr>
                <a:t>(144</a:t>
              </a:r>
              <a:r>
                <a:rPr lang="ja-JP" altLang="en-US" sz="3200" b="1" dirty="0">
                  <a:latin typeface="Meiryo UI" panose="020B0604030504040204" pitchFamily="50" charset="-128"/>
                  <a:ea typeface="Meiryo UI" panose="020B0604030504040204" pitchFamily="50" charset="-128"/>
                </a:rPr>
                <a:t>店</a:t>
              </a:r>
              <a:r>
                <a:rPr lang="en-US" altLang="ja-JP" sz="3200" b="1" dirty="0">
                  <a:latin typeface="Meiryo UI" panose="020B0604030504040204" pitchFamily="50" charset="-128"/>
                  <a:ea typeface="Meiryo UI" panose="020B0604030504040204" pitchFamily="50" charset="-128"/>
                </a:rPr>
                <a:t>)</a:t>
              </a:r>
            </a:p>
          </p:txBody>
        </p:sp>
      </p:grpSp>
      <p:grpSp>
        <p:nvGrpSpPr>
          <p:cNvPr id="10" name="グループ化 9"/>
          <p:cNvGrpSpPr/>
          <p:nvPr/>
        </p:nvGrpSpPr>
        <p:grpSpPr>
          <a:xfrm>
            <a:off x="1773193" y="3488583"/>
            <a:ext cx="6197238" cy="707820"/>
            <a:chOff x="693811" y="3338178"/>
            <a:chExt cx="4493563" cy="594878"/>
          </a:xfrm>
        </p:grpSpPr>
        <p:sp>
          <p:nvSpPr>
            <p:cNvPr id="5" name="正方形/長方形 4"/>
            <p:cNvSpPr/>
            <p:nvPr/>
          </p:nvSpPr>
          <p:spPr>
            <a:xfrm>
              <a:off x="693811" y="3338178"/>
              <a:ext cx="4104457" cy="59487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722878" y="3425007"/>
              <a:ext cx="4464496" cy="450080"/>
            </a:xfrm>
            <a:prstGeom prst="rect">
              <a:avLst/>
            </a:prstGeom>
            <a:noFill/>
          </p:spPr>
          <p:txBody>
            <a:bodyPr wrap="square" rtlCol="0">
              <a:spAutoFit/>
            </a:bodyPr>
            <a:lstStyle/>
            <a:p>
              <a:pPr>
                <a:lnSpc>
                  <a:spcPct val="90000"/>
                </a:lnSpc>
              </a:pPr>
              <a:r>
                <a:rPr kumimoji="1" lang="ja-JP" altLang="en-US" sz="3200" b="1" dirty="0" smtClean="0">
                  <a:latin typeface="Meiryo UI" panose="020B0604030504040204" pitchFamily="50" charset="-128"/>
                  <a:ea typeface="Meiryo UI" panose="020B0604030504040204" pitchFamily="50" charset="-128"/>
                </a:rPr>
                <a:t>千日前道具屋筋商店街</a:t>
              </a:r>
              <a:r>
                <a:rPr kumimoji="1" lang="en-US" altLang="ja-JP" sz="3200" b="1" dirty="0" smtClean="0">
                  <a:latin typeface="Meiryo UI" panose="020B0604030504040204" pitchFamily="50" charset="-128"/>
                  <a:ea typeface="Meiryo UI" panose="020B0604030504040204" pitchFamily="50" charset="-128"/>
                </a:rPr>
                <a:t>(54</a:t>
              </a:r>
              <a:r>
                <a:rPr kumimoji="1" lang="ja-JP" altLang="en-US" sz="3200" b="1" dirty="0" smtClean="0">
                  <a:latin typeface="Meiryo UI" panose="020B0604030504040204" pitchFamily="50" charset="-128"/>
                  <a:ea typeface="Meiryo UI" panose="020B0604030504040204" pitchFamily="50" charset="-128"/>
                </a:rPr>
                <a:t>店</a:t>
              </a:r>
              <a:r>
                <a:rPr kumimoji="1" lang="en-US" altLang="ja-JP" sz="3200" b="1" dirty="0" smtClean="0">
                  <a:latin typeface="Meiryo UI" panose="020B0604030504040204" pitchFamily="50" charset="-128"/>
                  <a:ea typeface="Meiryo UI" panose="020B0604030504040204" pitchFamily="50" charset="-128"/>
                </a:rPr>
                <a:t>)</a:t>
              </a:r>
              <a:endParaRPr kumimoji="1" lang="ja-JP" altLang="en-US" sz="3200" b="1" dirty="0">
                <a:latin typeface="Meiryo UI" panose="020B0604030504040204" pitchFamily="50" charset="-128"/>
                <a:ea typeface="Meiryo UI" panose="020B0604030504040204" pitchFamily="50" charset="-128"/>
              </a:endParaRPr>
            </a:p>
          </p:txBody>
        </p:sp>
      </p:grpSp>
      <p:grpSp>
        <p:nvGrpSpPr>
          <p:cNvPr id="12" name="グループ化 11"/>
          <p:cNvGrpSpPr/>
          <p:nvPr/>
        </p:nvGrpSpPr>
        <p:grpSpPr>
          <a:xfrm>
            <a:off x="1737296" y="5057635"/>
            <a:ext cx="4530792" cy="616221"/>
            <a:chOff x="627516" y="4549277"/>
            <a:chExt cx="4372486" cy="576064"/>
          </a:xfrm>
        </p:grpSpPr>
        <p:sp>
          <p:nvSpPr>
            <p:cNvPr id="6" name="正方形/長方形 5"/>
            <p:cNvSpPr/>
            <p:nvPr/>
          </p:nvSpPr>
          <p:spPr>
            <a:xfrm>
              <a:off x="662159" y="4549277"/>
              <a:ext cx="3979702" cy="5760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627516" y="4589810"/>
              <a:ext cx="4372486" cy="500632"/>
            </a:xfrm>
            <a:prstGeom prst="rect">
              <a:avLst/>
            </a:prstGeom>
            <a:noFill/>
          </p:spPr>
          <p:txBody>
            <a:bodyPr wrap="square" rtlCol="0">
              <a:spAutoFit/>
            </a:bodyPr>
            <a:lstStyle/>
            <a:p>
              <a:pPr>
                <a:lnSpc>
                  <a:spcPct val="90000"/>
                </a:lnSpc>
              </a:pPr>
              <a:r>
                <a:rPr kumimoji="1" lang="ja-JP" altLang="en-US" sz="3200" b="1" dirty="0" smtClean="0">
                  <a:latin typeface="Meiryo UI" panose="020B0604030504040204" pitchFamily="50" charset="-128"/>
                  <a:ea typeface="Meiryo UI" panose="020B0604030504040204" pitchFamily="50" charset="-128"/>
                </a:rPr>
                <a:t>朝日通り商店街</a:t>
              </a:r>
              <a:r>
                <a:rPr kumimoji="1" lang="en-US" altLang="ja-JP" sz="3200" b="1" dirty="0" smtClean="0">
                  <a:latin typeface="Meiryo UI" panose="020B0604030504040204" pitchFamily="50" charset="-128"/>
                  <a:ea typeface="Meiryo UI" panose="020B0604030504040204" pitchFamily="50" charset="-128"/>
                </a:rPr>
                <a:t>(59</a:t>
              </a:r>
              <a:r>
                <a:rPr kumimoji="1" lang="ja-JP" altLang="en-US" sz="3200" b="1" dirty="0" smtClean="0">
                  <a:latin typeface="Meiryo UI" panose="020B0604030504040204" pitchFamily="50" charset="-128"/>
                  <a:ea typeface="Meiryo UI" panose="020B0604030504040204" pitchFamily="50" charset="-128"/>
                </a:rPr>
                <a:t>店</a:t>
              </a:r>
              <a:r>
                <a:rPr kumimoji="1" lang="en-US" altLang="ja-JP" sz="3200" b="1" dirty="0" smtClean="0">
                  <a:latin typeface="Meiryo UI" panose="020B0604030504040204" pitchFamily="50" charset="-128"/>
                  <a:ea typeface="Meiryo UI" panose="020B0604030504040204" pitchFamily="50" charset="-128"/>
                </a:rPr>
                <a:t>)</a:t>
              </a:r>
              <a:endParaRPr kumimoji="1" lang="ja-JP" altLang="en-US" sz="3200" b="1" dirty="0">
                <a:latin typeface="Meiryo UI" panose="020B0604030504040204" pitchFamily="50" charset="-128"/>
                <a:ea typeface="Meiryo UI" panose="020B0604030504040204" pitchFamily="50" charset="-128"/>
              </a:endParaRPr>
            </a:p>
          </p:txBody>
        </p:sp>
      </p:grpSp>
      <p:sp>
        <p:nvSpPr>
          <p:cNvPr id="14" name="テキスト ボックス 13"/>
          <p:cNvSpPr txBox="1"/>
          <p:nvPr/>
        </p:nvSpPr>
        <p:spPr>
          <a:xfrm>
            <a:off x="1194637" y="2784756"/>
            <a:ext cx="9436279" cy="523220"/>
          </a:xfrm>
          <a:prstGeom prst="rect">
            <a:avLst/>
          </a:prstGeom>
          <a:noFill/>
        </p:spPr>
        <p:txBody>
          <a:bodyPr wrap="square" rtlCol="0">
            <a:spAutoFit/>
          </a:bodyPr>
          <a:lstStyle/>
          <a:p>
            <a:r>
              <a:rPr lang="ja-JP" altLang="en-US" sz="2800" dirty="0">
                <a:latin typeface="Meiryo UI" panose="020B0604030504040204" pitchFamily="50" charset="-128"/>
                <a:ea typeface="Meiryo UI" panose="020B0604030504040204" pitchFamily="50" charset="-128"/>
              </a:rPr>
              <a:t>広島市</a:t>
            </a:r>
            <a:r>
              <a:rPr lang="en-US" altLang="ja-JP" sz="2800" dirty="0">
                <a:latin typeface="Meiryo UI" panose="020B0604030504040204" pitchFamily="50" charset="-128"/>
                <a:ea typeface="Meiryo UI" panose="020B0604030504040204" pitchFamily="50" charset="-128"/>
              </a:rPr>
              <a:t>/</a:t>
            </a:r>
            <a:r>
              <a:rPr lang="ja-JP" altLang="en-US" sz="2800" b="1" dirty="0">
                <a:solidFill>
                  <a:srgbClr val="FFC000"/>
                </a:solidFill>
                <a:latin typeface="Meiryo UI" panose="020B0604030504040204" pitchFamily="50" charset="-128"/>
                <a:ea typeface="Meiryo UI" panose="020B0604030504040204" pitchFamily="50" charset="-128"/>
              </a:rPr>
              <a:t>観光地が近い</a:t>
            </a:r>
            <a:r>
              <a:rPr lang="en-US" altLang="ja-JP" sz="2800" dirty="0" smtClean="0">
                <a:latin typeface="Meiryo UI" panose="020B0604030504040204" pitchFamily="50" charset="-128"/>
                <a:ea typeface="Meiryo UI" panose="020B0604030504040204" pitchFamily="50" charset="-128"/>
              </a:rPr>
              <a:t>/</a:t>
            </a:r>
            <a:r>
              <a:rPr lang="ja-JP" altLang="en-US" sz="2800" dirty="0" smtClean="0">
                <a:latin typeface="Meiryo UI" panose="020B0604030504040204" pitchFamily="50" charset="-128"/>
                <a:ea typeface="Meiryo UI" panose="020B0604030504040204" pitchFamily="50" charset="-128"/>
              </a:rPr>
              <a:t>観光客</a:t>
            </a:r>
            <a:r>
              <a:rPr lang="en-US" altLang="ja-JP" sz="2800" dirty="0">
                <a:latin typeface="Meiryo UI" panose="020B0604030504040204" pitchFamily="50" charset="-128"/>
                <a:ea typeface="Meiryo UI" panose="020B0604030504040204" pitchFamily="50" charset="-128"/>
              </a:rPr>
              <a:t>/</a:t>
            </a:r>
            <a:r>
              <a:rPr lang="ja-JP" altLang="en-US" sz="2800" dirty="0">
                <a:latin typeface="Meiryo UI" panose="020B0604030504040204" pitchFamily="50" charset="-128"/>
                <a:ea typeface="Meiryo UI" panose="020B0604030504040204" pitchFamily="50" charset="-128"/>
              </a:rPr>
              <a:t>超広域型</a:t>
            </a:r>
            <a:r>
              <a:rPr lang="ja-JP" altLang="en-US" sz="2800" dirty="0" smtClean="0">
                <a:latin typeface="Meiryo UI" panose="020B0604030504040204" pitchFamily="50" charset="-128"/>
                <a:ea typeface="Meiryo UI" panose="020B0604030504040204" pitchFamily="50" charset="-128"/>
              </a:rPr>
              <a:t>商店街</a:t>
            </a:r>
            <a:r>
              <a:rPr lang="en-US" altLang="ja-JP" sz="2800" dirty="0" smtClean="0">
                <a:latin typeface="Meiryo UI" panose="020B0604030504040204" pitchFamily="50" charset="-128"/>
                <a:ea typeface="Meiryo UI" panose="020B0604030504040204" pitchFamily="50" charset="-128"/>
              </a:rPr>
              <a:t>/</a:t>
            </a:r>
            <a:r>
              <a:rPr lang="en-US" altLang="ja-JP" sz="2800" b="1" dirty="0" smtClean="0">
                <a:solidFill>
                  <a:srgbClr val="FFC000"/>
                </a:solidFill>
                <a:latin typeface="Meiryo UI" panose="020B0604030504040204" pitchFamily="50" charset="-128"/>
                <a:ea typeface="Meiryo UI" panose="020B0604030504040204" pitchFamily="50" charset="-128"/>
              </a:rPr>
              <a:t>2013</a:t>
            </a:r>
            <a:r>
              <a:rPr lang="ja-JP" altLang="en-US" sz="2800" b="1" dirty="0" smtClean="0">
                <a:solidFill>
                  <a:srgbClr val="FFC000"/>
                </a:solidFill>
                <a:latin typeface="Meiryo UI" panose="020B0604030504040204" pitchFamily="50" charset="-128"/>
                <a:ea typeface="Meiryo UI" panose="020B0604030504040204" pitchFamily="50" charset="-128"/>
              </a:rPr>
              <a:t>年から</a:t>
            </a:r>
            <a:endParaRPr lang="en-US" altLang="ja-JP" sz="2800" b="1" dirty="0">
              <a:solidFill>
                <a:srgbClr val="FFC000"/>
              </a:solidFill>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1211492" y="4358388"/>
            <a:ext cx="7187176" cy="523220"/>
          </a:xfrm>
          <a:prstGeom prst="rect">
            <a:avLst/>
          </a:prstGeom>
          <a:noFill/>
        </p:spPr>
        <p:txBody>
          <a:bodyPr wrap="square" rtlCol="0">
            <a:spAutoFit/>
          </a:bodyPr>
          <a:lstStyle/>
          <a:p>
            <a:r>
              <a:rPr lang="ja-JP" altLang="en-US" sz="2800" dirty="0">
                <a:latin typeface="Meiryo UI" panose="020B0604030504040204" pitchFamily="50" charset="-128"/>
                <a:ea typeface="Meiryo UI" panose="020B0604030504040204" pitchFamily="50" charset="-128"/>
              </a:rPr>
              <a:t>大阪市</a:t>
            </a:r>
            <a:r>
              <a:rPr lang="en-US" altLang="ja-JP" sz="2800" dirty="0">
                <a:latin typeface="Meiryo UI" panose="020B0604030504040204" pitchFamily="50" charset="-128"/>
                <a:ea typeface="Meiryo UI" panose="020B0604030504040204" pitchFamily="50" charset="-128"/>
              </a:rPr>
              <a:t>/</a:t>
            </a:r>
            <a:r>
              <a:rPr lang="ja-JP" altLang="en-US" sz="2800" b="1" dirty="0">
                <a:solidFill>
                  <a:srgbClr val="FFC000"/>
                </a:solidFill>
                <a:latin typeface="Meiryo UI" panose="020B0604030504040204" pitchFamily="50" charset="-128"/>
                <a:ea typeface="Meiryo UI" panose="020B0604030504040204" pitchFamily="50" charset="-128"/>
              </a:rPr>
              <a:t>業務用</a:t>
            </a:r>
            <a:r>
              <a:rPr lang="en-US" altLang="ja-JP" sz="2800" dirty="0">
                <a:latin typeface="Meiryo UI" panose="020B0604030504040204" pitchFamily="50" charset="-128"/>
                <a:ea typeface="Meiryo UI" panose="020B0604030504040204" pitchFamily="50" charset="-128"/>
              </a:rPr>
              <a:t>/</a:t>
            </a:r>
            <a:r>
              <a:rPr lang="ja-JP" altLang="en-US" sz="2800" dirty="0">
                <a:latin typeface="Meiryo UI" panose="020B0604030504040204" pitchFamily="50" charset="-128"/>
                <a:ea typeface="Meiryo UI" panose="020B0604030504040204" pitchFamily="50" charset="-128"/>
              </a:rPr>
              <a:t>広域型商店街</a:t>
            </a:r>
            <a:r>
              <a:rPr lang="en-US" altLang="ja-JP" sz="2800" dirty="0">
                <a:latin typeface="Meiryo UI" panose="020B0604030504040204" pitchFamily="50" charset="-128"/>
                <a:ea typeface="Meiryo UI" panose="020B0604030504040204" pitchFamily="50" charset="-128"/>
              </a:rPr>
              <a:t>/</a:t>
            </a:r>
            <a:r>
              <a:rPr lang="en-US" altLang="ja-JP" sz="2800" b="1" dirty="0">
                <a:solidFill>
                  <a:srgbClr val="FFC000"/>
                </a:solidFill>
                <a:latin typeface="Meiryo UI" panose="020B0604030504040204" pitchFamily="50" charset="-128"/>
                <a:ea typeface="Meiryo UI" panose="020B0604030504040204" pitchFamily="50" charset="-128"/>
              </a:rPr>
              <a:t>2011</a:t>
            </a:r>
            <a:r>
              <a:rPr lang="ja-JP" altLang="en-US" sz="2800" b="1" dirty="0">
                <a:solidFill>
                  <a:srgbClr val="FFC000"/>
                </a:solidFill>
                <a:latin typeface="Meiryo UI" panose="020B0604030504040204" pitchFamily="50" charset="-128"/>
                <a:ea typeface="Meiryo UI" panose="020B0604030504040204" pitchFamily="50" charset="-128"/>
              </a:rPr>
              <a:t>年から</a:t>
            </a:r>
            <a:endParaRPr lang="en-US" altLang="ja-JP" sz="2800" b="1" dirty="0">
              <a:solidFill>
                <a:srgbClr val="FFC000"/>
              </a:solidFill>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1211492" y="5849883"/>
            <a:ext cx="7691232" cy="523220"/>
          </a:xfrm>
          <a:prstGeom prst="rect">
            <a:avLst/>
          </a:prstGeom>
          <a:noFill/>
        </p:spPr>
        <p:txBody>
          <a:bodyPr wrap="square" rtlCol="0">
            <a:spAutoFit/>
          </a:bodyPr>
          <a:lstStyle/>
          <a:p>
            <a:r>
              <a:rPr kumimoji="1" lang="ja-JP" altLang="en-US" sz="2800" dirty="0">
                <a:latin typeface="Meiryo UI" panose="020B0604030504040204" pitchFamily="50" charset="-128"/>
                <a:ea typeface="Meiryo UI" panose="020B0604030504040204" pitchFamily="50" charset="-128"/>
              </a:rPr>
              <a:t>甲府市</a:t>
            </a:r>
            <a:r>
              <a:rPr kumimoji="1" lang="en-US" altLang="ja-JP" sz="2800" dirty="0">
                <a:latin typeface="Meiryo UI" panose="020B0604030504040204" pitchFamily="50" charset="-128"/>
                <a:ea typeface="Meiryo UI" panose="020B0604030504040204" pitchFamily="50" charset="-128"/>
              </a:rPr>
              <a:t>/</a:t>
            </a:r>
            <a:r>
              <a:rPr kumimoji="1" lang="ja-JP" altLang="en-US" sz="2800" b="1" dirty="0">
                <a:solidFill>
                  <a:srgbClr val="FFC000"/>
                </a:solidFill>
                <a:latin typeface="Meiryo UI" panose="020B0604030504040204" pitchFamily="50" charset="-128"/>
                <a:ea typeface="Meiryo UI" panose="020B0604030504040204" pitchFamily="50" charset="-128"/>
              </a:rPr>
              <a:t>日用品</a:t>
            </a:r>
            <a:r>
              <a:rPr kumimoji="1" lang="en-US" altLang="ja-JP" sz="2800" dirty="0">
                <a:latin typeface="Meiryo UI" panose="020B0604030504040204" pitchFamily="50" charset="-128"/>
                <a:ea typeface="Meiryo UI" panose="020B0604030504040204" pitchFamily="50" charset="-128"/>
              </a:rPr>
              <a:t>/</a:t>
            </a:r>
            <a:r>
              <a:rPr lang="ja-JP" altLang="en-US" sz="2800" dirty="0">
                <a:latin typeface="Meiryo UI" panose="020B0604030504040204" pitchFamily="50" charset="-128"/>
                <a:ea typeface="Meiryo UI" panose="020B0604030504040204" pitchFamily="50" charset="-128"/>
              </a:rPr>
              <a:t>近隣型商店街</a:t>
            </a:r>
            <a:r>
              <a:rPr lang="en-US" altLang="ja-JP" sz="2800" dirty="0">
                <a:latin typeface="Meiryo UI" panose="020B0604030504040204" pitchFamily="50" charset="-128"/>
                <a:ea typeface="Meiryo UI" panose="020B0604030504040204" pitchFamily="50" charset="-128"/>
              </a:rPr>
              <a:t>/</a:t>
            </a:r>
            <a:r>
              <a:rPr lang="en-US" altLang="ja-JP" sz="2800" b="1" dirty="0">
                <a:solidFill>
                  <a:srgbClr val="FFC000"/>
                </a:solidFill>
                <a:latin typeface="Meiryo UI" panose="020B0604030504040204" pitchFamily="50" charset="-128"/>
                <a:ea typeface="Meiryo UI" panose="020B0604030504040204" pitchFamily="50" charset="-128"/>
              </a:rPr>
              <a:t>2012</a:t>
            </a:r>
            <a:r>
              <a:rPr lang="ja-JP" altLang="en-US" sz="2800" b="1" dirty="0">
                <a:solidFill>
                  <a:srgbClr val="FFC000"/>
                </a:solidFill>
                <a:latin typeface="Meiryo UI" panose="020B0604030504040204" pitchFamily="50" charset="-128"/>
                <a:ea typeface="Meiryo UI" panose="020B0604030504040204" pitchFamily="50" charset="-128"/>
              </a:rPr>
              <a:t>年から</a:t>
            </a:r>
            <a:endParaRPr kumimoji="1" lang="ja-JP" altLang="en-US" sz="2800" b="1" dirty="0">
              <a:solidFill>
                <a:srgbClr val="FFC000"/>
              </a:solidFill>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1198647" y="1184885"/>
            <a:ext cx="6048672" cy="424732"/>
          </a:xfrm>
          <a:prstGeom prst="rect">
            <a:avLst/>
          </a:prstGeom>
          <a:noFill/>
        </p:spPr>
        <p:txBody>
          <a:bodyPr wrap="square" rtlCol="0">
            <a:spAutoFit/>
          </a:bodyPr>
          <a:lstStyle/>
          <a:p>
            <a:pPr>
              <a:lnSpc>
                <a:spcPct val="90000"/>
              </a:lnSpc>
            </a:pPr>
            <a:r>
              <a:rPr kumimoji="1" lang="ja-JP" altLang="en-US" sz="2400" dirty="0" smtClean="0">
                <a:latin typeface="Meiryo UI" panose="020B0604030504040204" pitchFamily="50" charset="-128"/>
                <a:ea typeface="Meiryo UI" panose="020B0604030504040204" pitchFamily="50" charset="-128"/>
              </a:rPr>
              <a:t>今回は</a:t>
            </a:r>
            <a:r>
              <a:rPr kumimoji="1" lang="en-US" altLang="ja-JP" sz="2400" dirty="0" smtClean="0">
                <a:latin typeface="Meiryo UI" panose="020B0604030504040204" pitchFamily="50" charset="-128"/>
                <a:ea typeface="Meiryo UI" panose="020B0604030504040204" pitchFamily="50" charset="-128"/>
              </a:rPr>
              <a:t>3</a:t>
            </a:r>
            <a:r>
              <a:rPr kumimoji="1" lang="ja-JP" altLang="en-US" sz="2400" dirty="0" err="1" smtClean="0">
                <a:latin typeface="Meiryo UI" panose="020B0604030504040204" pitchFamily="50" charset="-128"/>
                <a:ea typeface="Meiryo UI" panose="020B0604030504040204" pitchFamily="50" charset="-128"/>
              </a:rPr>
              <a:t>つの</a:t>
            </a:r>
            <a:r>
              <a:rPr kumimoji="1" lang="ja-JP" altLang="en-US" sz="2400" dirty="0" smtClean="0">
                <a:latin typeface="Meiryo UI" panose="020B0604030504040204" pitchFamily="50" charset="-128"/>
                <a:ea typeface="Meiryo UI" panose="020B0604030504040204" pitchFamily="50" charset="-128"/>
              </a:rPr>
              <a:t>商店街の例を挙げる。</a:t>
            </a:r>
            <a:endParaRPr kumimoji="1" lang="ja-JP" altLang="en-US" sz="2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96441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2413" y="381000"/>
            <a:ext cx="9144001" cy="815752"/>
          </a:xfrm>
        </p:spPr>
        <p:txBody>
          <a:bodyPr>
            <a:normAutofit/>
          </a:bodyPr>
          <a:lstStyle/>
          <a:p>
            <a:r>
              <a:rPr kumimoji="1" lang="ja-JP" altLang="en-US" sz="4800" i="1" dirty="0" smtClean="0">
                <a:latin typeface="HGS明朝E" panose="02020900000000000000" pitchFamily="18" charset="-128"/>
                <a:ea typeface="HGS明朝E" panose="02020900000000000000" pitchFamily="18" charset="-128"/>
              </a:rPr>
              <a:t>本通り商店街</a:t>
            </a:r>
            <a:r>
              <a:rPr kumimoji="1" lang="en-US" altLang="ja-JP" sz="2800" dirty="0" smtClean="0"/>
              <a:t>-</a:t>
            </a:r>
            <a:r>
              <a:rPr kumimoji="1" lang="ja-JP" altLang="en-US" sz="2800" dirty="0" smtClean="0"/>
              <a:t>ネットワークから現実へ</a:t>
            </a:r>
            <a:r>
              <a:rPr kumimoji="1" lang="en-US" altLang="ja-JP" sz="2800" dirty="0" smtClean="0"/>
              <a:t>-</a:t>
            </a:r>
            <a:endParaRPr kumimoji="1" lang="ja-JP" altLang="en-US" sz="2800" dirty="0"/>
          </a:p>
        </p:txBody>
      </p:sp>
      <p:sp>
        <p:nvSpPr>
          <p:cNvPr id="3" name="コンテンツ プレースホルダー 2"/>
          <p:cNvSpPr>
            <a:spLocks noGrp="1"/>
          </p:cNvSpPr>
          <p:nvPr>
            <p:ph idx="1"/>
          </p:nvPr>
        </p:nvSpPr>
        <p:spPr>
          <a:xfrm>
            <a:off x="585801" y="1196752"/>
            <a:ext cx="11017224" cy="2520280"/>
          </a:xfrm>
        </p:spPr>
        <p:txBody>
          <a:bodyPr>
            <a:noAutofit/>
          </a:bodyPr>
          <a:lstStyle/>
          <a:p>
            <a:pPr marL="0" indent="0">
              <a:lnSpc>
                <a:spcPct val="120000"/>
              </a:lnSpc>
              <a:buNone/>
            </a:pPr>
            <a:r>
              <a:rPr kumimoji="1" lang="ja-JP" altLang="en-US" sz="2800" dirty="0" smtClean="0"/>
              <a:t>本通り商店街では</a:t>
            </a:r>
            <a:r>
              <a:rPr kumimoji="1" lang="en-US" altLang="ja-JP" sz="2800" dirty="0" smtClean="0"/>
              <a:t>2013</a:t>
            </a:r>
            <a:r>
              <a:rPr kumimoji="1" lang="ja-JP" altLang="en-US" sz="2800" dirty="0" smtClean="0"/>
              <a:t>年から無料</a:t>
            </a:r>
            <a:r>
              <a:rPr kumimoji="1" lang="en-US" altLang="ja-JP" sz="2800" dirty="0" smtClean="0"/>
              <a:t>Wi-Fi</a:t>
            </a:r>
            <a:r>
              <a:rPr kumimoji="1" lang="ja-JP" altLang="en-US" sz="2800" dirty="0" smtClean="0"/>
              <a:t>を導入した。</a:t>
            </a:r>
            <a:r>
              <a:rPr kumimoji="1" lang="en-US" altLang="ja-JP" sz="2800" dirty="0" smtClean="0"/>
              <a:t>30</a:t>
            </a:r>
            <a:r>
              <a:rPr kumimoji="1" lang="ja-JP" altLang="en-US" sz="2800" dirty="0" smtClean="0"/>
              <a:t>分が一回のログインの限度だが何度も入れる</a:t>
            </a:r>
            <a:endParaRPr kumimoji="1" lang="en-US" altLang="ja-JP" sz="2800" dirty="0" smtClean="0"/>
          </a:p>
          <a:p>
            <a:pPr marL="0" indent="0">
              <a:lnSpc>
                <a:spcPct val="120000"/>
              </a:lnSpc>
              <a:buNone/>
            </a:pPr>
            <a:r>
              <a:rPr lang="ja-JP" altLang="en-US" sz="2800" dirty="0" smtClean="0"/>
              <a:t>アプリを利用しなければ無料</a:t>
            </a:r>
            <a:r>
              <a:rPr lang="en-US" altLang="ja-JP" sz="2800" dirty="0" smtClean="0"/>
              <a:t>Wi-Fi</a:t>
            </a:r>
            <a:r>
              <a:rPr lang="ja-JP" altLang="en-US" sz="2800" dirty="0"/>
              <a:t>は</a:t>
            </a:r>
            <a:r>
              <a:rPr lang="ja-JP" altLang="en-US" sz="2800" dirty="0" smtClean="0"/>
              <a:t>利用出来ない仕組みで、おすすめの店舗を表示する機能が有る。</a:t>
            </a:r>
            <a:endParaRPr lang="en-US" altLang="ja-JP" sz="2800" dirty="0" smtClean="0"/>
          </a:p>
        </p:txBody>
      </p:sp>
      <p:pic>
        <p:nvPicPr>
          <p:cNvPr id="5" name="図 4"/>
          <p:cNvPicPr>
            <a:picLocks noChangeAspect="1"/>
          </p:cNvPicPr>
          <p:nvPr/>
        </p:nvPicPr>
        <p:blipFill rotWithShape="1">
          <a:blip r:embed="rId3" cstate="print">
            <a:extLst>
              <a:ext uri="{28A0092B-C50C-407E-A947-70E740481C1C}">
                <a14:useLocalDpi xmlns:a14="http://schemas.microsoft.com/office/drawing/2010/main" val="0"/>
              </a:ext>
            </a:extLst>
          </a:blip>
          <a:srcRect t="8001" r="1439"/>
          <a:stretch/>
        </p:blipFill>
        <p:spPr>
          <a:xfrm>
            <a:off x="3249755" y="3717032"/>
            <a:ext cx="1848433" cy="3069166"/>
          </a:xfrm>
          <a:prstGeom prst="rect">
            <a:avLst/>
          </a:prstGeom>
        </p:spPr>
      </p:pic>
      <p:pic>
        <p:nvPicPr>
          <p:cNvPr id="4" name="図 3"/>
          <p:cNvPicPr>
            <a:picLocks noChangeAspect="1"/>
          </p:cNvPicPr>
          <p:nvPr/>
        </p:nvPicPr>
        <p:blipFill rotWithShape="1">
          <a:blip r:embed="rId4" cstate="print">
            <a:extLst>
              <a:ext uri="{28A0092B-C50C-407E-A947-70E740481C1C}">
                <a14:useLocalDpi xmlns:a14="http://schemas.microsoft.com/office/drawing/2010/main" val="0"/>
              </a:ext>
            </a:extLst>
          </a:blip>
          <a:srcRect l="1437" t="4851" r="-430" b="3801"/>
          <a:stretch/>
        </p:blipFill>
        <p:spPr>
          <a:xfrm>
            <a:off x="970586" y="3712951"/>
            <a:ext cx="1872207" cy="3073247"/>
          </a:xfrm>
          <a:prstGeom prst="rect">
            <a:avLst/>
          </a:prstGeom>
        </p:spPr>
      </p:pic>
      <p:sp>
        <p:nvSpPr>
          <p:cNvPr id="7" name="テキスト ボックス 6"/>
          <p:cNvSpPr txBox="1"/>
          <p:nvPr/>
        </p:nvSpPr>
        <p:spPr>
          <a:xfrm>
            <a:off x="6343056" y="3501008"/>
            <a:ext cx="4759297" cy="2474524"/>
          </a:xfrm>
          <a:prstGeom prst="rect">
            <a:avLst/>
          </a:prstGeom>
          <a:noFill/>
          <a:ln w="28575"/>
        </p:spPr>
        <p:style>
          <a:lnRef idx="2">
            <a:schemeClr val="accent6"/>
          </a:lnRef>
          <a:fillRef idx="1">
            <a:schemeClr val="lt1"/>
          </a:fillRef>
          <a:effectRef idx="0">
            <a:schemeClr val="accent6"/>
          </a:effectRef>
          <a:fontRef idx="minor">
            <a:schemeClr val="dk1"/>
          </a:fontRef>
        </p:style>
        <p:txBody>
          <a:bodyPr wrap="square" rtlCol="0">
            <a:spAutoFit/>
          </a:bodyPr>
          <a:lstStyle/>
          <a:p>
            <a:pPr>
              <a:lnSpc>
                <a:spcPct val="90000"/>
              </a:lnSpc>
            </a:pPr>
            <a:endParaRPr kumimoji="1" lang="en-US" altLang="ja-JP" sz="3200" dirty="0" smtClean="0">
              <a:solidFill>
                <a:schemeClr val="tx1"/>
              </a:solidFill>
            </a:endParaRPr>
          </a:p>
          <a:p>
            <a:pPr>
              <a:lnSpc>
                <a:spcPct val="90000"/>
              </a:lnSpc>
            </a:pPr>
            <a:r>
              <a:rPr kumimoji="1" lang="ja-JP" altLang="en-US" sz="3600" dirty="0" smtClean="0">
                <a:solidFill>
                  <a:schemeClr val="tx1"/>
                </a:solidFill>
              </a:rPr>
              <a:t>チャートによってその日の気分に合ったお店を紹介してくれる。</a:t>
            </a:r>
            <a:endParaRPr kumimoji="1" lang="en-US" altLang="ja-JP" sz="3600" dirty="0" smtClean="0">
              <a:solidFill>
                <a:schemeClr val="tx1"/>
              </a:solidFill>
            </a:endParaRPr>
          </a:p>
          <a:p>
            <a:pPr>
              <a:lnSpc>
                <a:spcPct val="90000"/>
              </a:lnSpc>
            </a:pPr>
            <a:endParaRPr kumimoji="1" lang="ja-JP" altLang="en-US" sz="3200" dirty="0">
              <a:solidFill>
                <a:schemeClr val="tx1"/>
              </a:solidFill>
            </a:endParaRPr>
          </a:p>
        </p:txBody>
      </p:sp>
      <p:sp>
        <p:nvSpPr>
          <p:cNvPr id="8" name="テキスト ボックス 7"/>
          <p:cNvSpPr txBox="1"/>
          <p:nvPr/>
        </p:nvSpPr>
        <p:spPr>
          <a:xfrm>
            <a:off x="5842386" y="6267069"/>
            <a:ext cx="5760639" cy="590931"/>
          </a:xfrm>
          <a:prstGeom prst="rect">
            <a:avLst/>
          </a:prstGeom>
          <a:noFill/>
        </p:spPr>
        <p:txBody>
          <a:bodyPr wrap="square" rtlCol="0">
            <a:spAutoFit/>
          </a:bodyPr>
          <a:lstStyle/>
          <a:p>
            <a:pPr>
              <a:lnSpc>
                <a:spcPct val="90000"/>
              </a:lnSpc>
            </a:pPr>
            <a:r>
              <a:rPr kumimoji="1" lang="en-US" altLang="ja-JP" dirty="0" smtClean="0">
                <a:solidFill>
                  <a:schemeClr val="tx1">
                    <a:lumMod val="65000"/>
                  </a:schemeClr>
                </a:solidFill>
              </a:rPr>
              <a:t>(</a:t>
            </a:r>
            <a:r>
              <a:rPr kumimoji="1" lang="ja-JP" altLang="en-US" dirty="0" smtClean="0">
                <a:solidFill>
                  <a:schemeClr val="tx1">
                    <a:lumMod val="65000"/>
                  </a:schemeClr>
                </a:solidFill>
              </a:rPr>
              <a:t>本通り商店街、まちのコイシェルジュ、</a:t>
            </a:r>
            <a:r>
              <a:rPr kumimoji="1" lang="en-US" altLang="ja-JP" dirty="0" smtClean="0">
                <a:solidFill>
                  <a:schemeClr val="tx1">
                    <a:lumMod val="65000"/>
                  </a:schemeClr>
                </a:solidFill>
              </a:rPr>
              <a:t>2015</a:t>
            </a:r>
            <a:r>
              <a:rPr kumimoji="1" lang="ja-JP" altLang="en-US" dirty="0" smtClean="0">
                <a:solidFill>
                  <a:schemeClr val="tx1">
                    <a:lumMod val="65000"/>
                  </a:schemeClr>
                </a:solidFill>
              </a:rPr>
              <a:t>年</a:t>
            </a:r>
            <a:endParaRPr kumimoji="1" lang="en-US" altLang="ja-JP" dirty="0" smtClean="0">
              <a:solidFill>
                <a:schemeClr val="tx1">
                  <a:lumMod val="65000"/>
                </a:schemeClr>
              </a:solidFill>
            </a:endParaRPr>
          </a:p>
          <a:p>
            <a:pPr>
              <a:lnSpc>
                <a:spcPct val="90000"/>
              </a:lnSpc>
            </a:pPr>
            <a:r>
              <a:rPr kumimoji="1" lang="en-US" altLang="ja-JP" dirty="0">
                <a:solidFill>
                  <a:schemeClr val="tx1">
                    <a:lumMod val="65000"/>
                  </a:schemeClr>
                </a:solidFill>
                <a:hlinkClick r:id="rId5"/>
              </a:rPr>
              <a:t>http://</a:t>
            </a:r>
            <a:r>
              <a:rPr kumimoji="1" lang="en-US" altLang="ja-JP" dirty="0" smtClean="0">
                <a:solidFill>
                  <a:schemeClr val="tx1">
                    <a:lumMod val="65000"/>
                  </a:schemeClr>
                </a:solidFill>
                <a:hlinkClick r:id="rId5"/>
              </a:rPr>
              <a:t>www.hondori.or.jp/</a:t>
            </a:r>
            <a:r>
              <a:rPr kumimoji="1" lang="ja-JP" altLang="en-US" dirty="0" err="1" smtClean="0">
                <a:solidFill>
                  <a:schemeClr val="tx1">
                    <a:lumMod val="65000"/>
                  </a:schemeClr>
                </a:solidFill>
              </a:rPr>
              <a:t>、</a:t>
            </a:r>
            <a:r>
              <a:rPr kumimoji="1" lang="en-US" altLang="ja-JP" dirty="0" smtClean="0">
                <a:solidFill>
                  <a:schemeClr val="tx1">
                    <a:lumMod val="65000"/>
                  </a:schemeClr>
                </a:solidFill>
              </a:rPr>
              <a:t>12</a:t>
            </a:r>
            <a:r>
              <a:rPr kumimoji="1" lang="ja-JP" altLang="en-US" dirty="0" smtClean="0">
                <a:solidFill>
                  <a:schemeClr val="tx1">
                    <a:lumMod val="65000"/>
                  </a:schemeClr>
                </a:solidFill>
              </a:rPr>
              <a:t>月</a:t>
            </a:r>
            <a:r>
              <a:rPr kumimoji="1" lang="en-US" altLang="ja-JP" dirty="0" smtClean="0">
                <a:solidFill>
                  <a:schemeClr val="tx1">
                    <a:lumMod val="65000"/>
                  </a:schemeClr>
                </a:solidFill>
              </a:rPr>
              <a:t>1</a:t>
            </a:r>
            <a:r>
              <a:rPr kumimoji="1" lang="ja-JP" altLang="en-US" dirty="0" smtClean="0">
                <a:solidFill>
                  <a:schemeClr val="tx1">
                    <a:lumMod val="65000"/>
                  </a:schemeClr>
                </a:solidFill>
              </a:rPr>
              <a:t>日アクセス</a:t>
            </a:r>
            <a:r>
              <a:rPr kumimoji="1" lang="en-US" altLang="ja-JP" dirty="0" smtClean="0">
                <a:solidFill>
                  <a:schemeClr val="tx1">
                    <a:lumMod val="65000"/>
                  </a:schemeClr>
                </a:solidFill>
              </a:rPr>
              <a:t>)</a:t>
            </a:r>
            <a:endParaRPr kumimoji="1" lang="ja-JP" altLang="en-US" dirty="0">
              <a:solidFill>
                <a:schemeClr val="tx1">
                  <a:lumMod val="65000"/>
                </a:schemeClr>
              </a:solidFill>
            </a:endParaRPr>
          </a:p>
        </p:txBody>
      </p:sp>
    </p:spTree>
    <p:extLst>
      <p:ext uri="{BB962C8B-B14F-4D97-AF65-F5344CB8AC3E}">
        <p14:creationId xmlns:p14="http://schemas.microsoft.com/office/powerpoint/2010/main" val="3421537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3"/>
          <a:srcRect l="744" t="10625" r="25649" b="6688"/>
          <a:stretch/>
        </p:blipFill>
        <p:spPr>
          <a:xfrm>
            <a:off x="621804" y="3375604"/>
            <a:ext cx="4764108" cy="3008911"/>
          </a:xfrm>
          <a:prstGeom prst="rect">
            <a:avLst/>
          </a:prstGeom>
        </p:spPr>
      </p:pic>
      <p:sp>
        <p:nvSpPr>
          <p:cNvPr id="2" name="タイトル 1"/>
          <p:cNvSpPr>
            <a:spLocks noGrp="1"/>
          </p:cNvSpPr>
          <p:nvPr>
            <p:ph type="title"/>
          </p:nvPr>
        </p:nvSpPr>
        <p:spPr>
          <a:xfrm>
            <a:off x="1522413" y="381000"/>
            <a:ext cx="9144001" cy="887760"/>
          </a:xfrm>
        </p:spPr>
        <p:txBody>
          <a:bodyPr>
            <a:normAutofit/>
          </a:bodyPr>
          <a:lstStyle/>
          <a:p>
            <a:r>
              <a:rPr kumimoji="1" lang="ja-JP" altLang="en-US" sz="4800" i="1" dirty="0" smtClean="0">
                <a:latin typeface="HGS明朝E" panose="02020900000000000000" pitchFamily="18" charset="-128"/>
                <a:ea typeface="HGS明朝E" panose="02020900000000000000" pitchFamily="18" charset="-128"/>
              </a:rPr>
              <a:t>千日前道具屋筋商店街</a:t>
            </a:r>
            <a:r>
              <a:rPr kumimoji="1" lang="en-US" altLang="ja-JP" sz="2800" dirty="0" smtClean="0"/>
              <a:t>-</a:t>
            </a:r>
            <a:r>
              <a:rPr lang="ja-JP" altLang="en-US" sz="2800" dirty="0" smtClean="0"/>
              <a:t>対面型商店街</a:t>
            </a:r>
            <a:r>
              <a:rPr kumimoji="1" lang="en-US" altLang="ja-JP" sz="2800" dirty="0" smtClean="0"/>
              <a:t>-</a:t>
            </a:r>
            <a:endParaRPr kumimoji="1" lang="ja-JP" altLang="en-US" sz="2800" dirty="0"/>
          </a:p>
        </p:txBody>
      </p:sp>
      <p:sp>
        <p:nvSpPr>
          <p:cNvPr id="3" name="コンテンツ プレースホルダー 2"/>
          <p:cNvSpPr>
            <a:spLocks noGrp="1"/>
          </p:cNvSpPr>
          <p:nvPr>
            <p:ph idx="1"/>
          </p:nvPr>
        </p:nvSpPr>
        <p:spPr>
          <a:xfrm>
            <a:off x="1125860" y="1339189"/>
            <a:ext cx="9134391" cy="1736752"/>
          </a:xfrm>
        </p:spPr>
        <p:txBody>
          <a:bodyPr>
            <a:normAutofit/>
          </a:bodyPr>
          <a:lstStyle/>
          <a:p>
            <a:pPr marL="0" indent="0">
              <a:buNone/>
            </a:pPr>
            <a:r>
              <a:rPr lang="en-US" altLang="ja-JP" sz="2800" dirty="0" smtClean="0"/>
              <a:t>2011</a:t>
            </a:r>
            <a:r>
              <a:rPr lang="ja-JP" altLang="en-US" sz="2800" dirty="0" smtClean="0"/>
              <a:t>年から無料</a:t>
            </a:r>
            <a:r>
              <a:rPr lang="en-US" altLang="ja-JP" sz="2800" dirty="0" smtClean="0"/>
              <a:t>Wi-Fi</a:t>
            </a:r>
            <a:r>
              <a:rPr lang="ja-JP" altLang="en-US" sz="2800" dirty="0" smtClean="0"/>
              <a:t>を導入。</a:t>
            </a:r>
            <a:endParaRPr lang="en-US" altLang="ja-JP" sz="2800" dirty="0" smtClean="0"/>
          </a:p>
          <a:p>
            <a:pPr marL="0" indent="0">
              <a:buNone/>
            </a:pPr>
            <a:r>
              <a:rPr lang="ja-JP" altLang="en-US" sz="2800" dirty="0" smtClean="0"/>
              <a:t>外国人観光客向けに</a:t>
            </a:r>
            <a:r>
              <a:rPr lang="en-US" altLang="ja-JP" sz="2800" dirty="0" smtClean="0"/>
              <a:t>iPad</a:t>
            </a:r>
            <a:r>
              <a:rPr lang="ja-JP" altLang="en-US" sz="2800" dirty="0" smtClean="0"/>
              <a:t>を利用した、指さしシート、免税アプリを関西</a:t>
            </a:r>
            <a:r>
              <a:rPr lang="ja-JP" altLang="en-US" sz="2800" dirty="0"/>
              <a:t>外国語大学と共同で</a:t>
            </a:r>
            <a:r>
              <a:rPr lang="ja-JP" altLang="en-US" sz="2800" dirty="0" smtClean="0"/>
              <a:t>開発。</a:t>
            </a:r>
            <a:endParaRPr lang="en-US" altLang="ja-JP" sz="2800" dirty="0"/>
          </a:p>
        </p:txBody>
      </p:sp>
      <p:sp>
        <p:nvSpPr>
          <p:cNvPr id="5" name="テキスト ボックス 4"/>
          <p:cNvSpPr txBox="1"/>
          <p:nvPr/>
        </p:nvSpPr>
        <p:spPr>
          <a:xfrm>
            <a:off x="1602597" y="6384515"/>
            <a:ext cx="2802522" cy="341632"/>
          </a:xfrm>
          <a:prstGeom prst="rect">
            <a:avLst/>
          </a:prstGeom>
          <a:noFill/>
        </p:spPr>
        <p:txBody>
          <a:bodyPr wrap="square" rtlCol="0">
            <a:spAutoFit/>
          </a:bodyPr>
          <a:lstStyle/>
          <a:p>
            <a:pPr>
              <a:lnSpc>
                <a:spcPct val="90000"/>
              </a:lnSpc>
            </a:pPr>
            <a:r>
              <a:rPr kumimoji="1" lang="ja-JP" altLang="en-US" dirty="0" smtClean="0"/>
              <a:t>実際の免税アプリの画面</a:t>
            </a:r>
            <a:endParaRPr kumimoji="1" lang="ja-JP" altLang="en-US" dirty="0"/>
          </a:p>
        </p:txBody>
      </p:sp>
      <p:sp>
        <p:nvSpPr>
          <p:cNvPr id="6" name="テキスト ボックス 5"/>
          <p:cNvSpPr txBox="1"/>
          <p:nvPr/>
        </p:nvSpPr>
        <p:spPr>
          <a:xfrm>
            <a:off x="6814492" y="6190616"/>
            <a:ext cx="5256584" cy="535531"/>
          </a:xfrm>
          <a:prstGeom prst="rect">
            <a:avLst/>
          </a:prstGeom>
          <a:noFill/>
        </p:spPr>
        <p:txBody>
          <a:bodyPr wrap="square" rtlCol="0">
            <a:spAutoFit/>
          </a:bodyPr>
          <a:lstStyle/>
          <a:p>
            <a:pPr>
              <a:lnSpc>
                <a:spcPct val="90000"/>
              </a:lnSpc>
            </a:pPr>
            <a:r>
              <a:rPr kumimoji="1" lang="en-US" altLang="ja-JP" sz="1600" dirty="0" smtClean="0">
                <a:solidFill>
                  <a:schemeClr val="tx1">
                    <a:lumMod val="65000"/>
                  </a:schemeClr>
                </a:solidFill>
              </a:rPr>
              <a:t>(</a:t>
            </a:r>
            <a:r>
              <a:rPr kumimoji="1" lang="ja-JP" altLang="en-US" sz="1600" dirty="0" smtClean="0">
                <a:solidFill>
                  <a:schemeClr val="tx1">
                    <a:lumMod val="65000"/>
                  </a:schemeClr>
                </a:solidFill>
              </a:rPr>
              <a:t>千日前道具屋筋商店街、</a:t>
            </a:r>
            <a:r>
              <a:rPr kumimoji="1" lang="en-US" altLang="ja-JP" sz="1600" dirty="0" smtClean="0">
                <a:solidFill>
                  <a:schemeClr val="tx1">
                    <a:lumMod val="65000"/>
                  </a:schemeClr>
                </a:solidFill>
              </a:rPr>
              <a:t>2015</a:t>
            </a:r>
          </a:p>
          <a:p>
            <a:pPr>
              <a:lnSpc>
                <a:spcPct val="90000"/>
              </a:lnSpc>
            </a:pPr>
            <a:r>
              <a:rPr kumimoji="1" lang="en-US" altLang="ja-JP" sz="1600" dirty="0" smtClean="0">
                <a:solidFill>
                  <a:schemeClr val="tx1">
                    <a:lumMod val="65000"/>
                  </a:schemeClr>
                </a:solidFill>
                <a:hlinkClick r:id="rId4"/>
              </a:rPr>
              <a:t>http</a:t>
            </a:r>
            <a:r>
              <a:rPr kumimoji="1" lang="en-US" altLang="ja-JP" sz="1600" dirty="0">
                <a:solidFill>
                  <a:schemeClr val="tx1">
                    <a:lumMod val="65000"/>
                  </a:schemeClr>
                </a:solidFill>
                <a:hlinkClick r:id="rId4"/>
              </a:rPr>
              <a:t>://www.doguyasuji.or.jp</a:t>
            </a:r>
            <a:r>
              <a:rPr kumimoji="1" lang="en-US" altLang="ja-JP" sz="1600" dirty="0" smtClean="0">
                <a:solidFill>
                  <a:schemeClr val="tx1">
                    <a:lumMod val="65000"/>
                  </a:schemeClr>
                </a:solidFill>
                <a:hlinkClick r:id="rId4"/>
              </a:rPr>
              <a:t>/</a:t>
            </a:r>
            <a:r>
              <a:rPr kumimoji="1" lang="ja-JP" altLang="en-US" sz="1600" dirty="0" err="1" smtClean="0">
                <a:solidFill>
                  <a:schemeClr val="tx1">
                    <a:lumMod val="65000"/>
                  </a:schemeClr>
                </a:solidFill>
              </a:rPr>
              <a:t>、</a:t>
            </a:r>
            <a:r>
              <a:rPr kumimoji="1" lang="en-US" altLang="ja-JP" sz="1600" dirty="0" smtClean="0">
                <a:solidFill>
                  <a:schemeClr val="tx1">
                    <a:lumMod val="65000"/>
                  </a:schemeClr>
                </a:solidFill>
              </a:rPr>
              <a:t>12</a:t>
            </a:r>
            <a:r>
              <a:rPr kumimoji="1" lang="ja-JP" altLang="en-US" sz="1600" dirty="0" smtClean="0">
                <a:solidFill>
                  <a:schemeClr val="tx1">
                    <a:lumMod val="65000"/>
                  </a:schemeClr>
                </a:solidFill>
              </a:rPr>
              <a:t>月</a:t>
            </a:r>
            <a:r>
              <a:rPr kumimoji="1" lang="en-US" altLang="ja-JP" sz="1600" dirty="0" smtClean="0">
                <a:solidFill>
                  <a:schemeClr val="tx1">
                    <a:lumMod val="65000"/>
                  </a:schemeClr>
                </a:solidFill>
              </a:rPr>
              <a:t>1</a:t>
            </a:r>
            <a:r>
              <a:rPr kumimoji="1" lang="ja-JP" altLang="en-US" sz="1600" dirty="0" smtClean="0">
                <a:solidFill>
                  <a:schemeClr val="tx1">
                    <a:lumMod val="65000"/>
                  </a:schemeClr>
                </a:solidFill>
              </a:rPr>
              <a:t>日アクセス</a:t>
            </a:r>
            <a:r>
              <a:rPr kumimoji="1" lang="en-US" altLang="ja-JP" sz="1600" dirty="0" smtClean="0">
                <a:solidFill>
                  <a:schemeClr val="tx1">
                    <a:lumMod val="65000"/>
                  </a:schemeClr>
                </a:solidFill>
              </a:rPr>
              <a:t>)</a:t>
            </a:r>
            <a:endParaRPr kumimoji="1" lang="ja-JP" altLang="en-US" sz="1600" dirty="0">
              <a:solidFill>
                <a:schemeClr val="tx1">
                  <a:lumMod val="65000"/>
                </a:schemeClr>
              </a:solidFill>
            </a:endParaRPr>
          </a:p>
        </p:txBody>
      </p:sp>
      <p:grpSp>
        <p:nvGrpSpPr>
          <p:cNvPr id="9" name="グループ化 8"/>
          <p:cNvGrpSpPr/>
          <p:nvPr/>
        </p:nvGrpSpPr>
        <p:grpSpPr>
          <a:xfrm>
            <a:off x="6094413" y="3202603"/>
            <a:ext cx="5575144" cy="2497877"/>
            <a:chOff x="6127578" y="2122907"/>
            <a:chExt cx="5575144" cy="2497877"/>
          </a:xfrm>
        </p:grpSpPr>
        <p:sp>
          <p:nvSpPr>
            <p:cNvPr id="7" name="テキスト ボックス 6"/>
            <p:cNvSpPr txBox="1"/>
            <p:nvPr/>
          </p:nvSpPr>
          <p:spPr>
            <a:xfrm>
              <a:off x="6158106" y="2312460"/>
              <a:ext cx="5544616" cy="2308324"/>
            </a:xfrm>
            <a:prstGeom prst="rect">
              <a:avLst/>
            </a:prstGeom>
            <a:noFill/>
          </p:spPr>
          <p:txBody>
            <a:bodyPr wrap="square" rtlCol="0">
              <a:spAutoFit/>
            </a:bodyPr>
            <a:lstStyle/>
            <a:p>
              <a:pPr>
                <a:lnSpc>
                  <a:spcPct val="90000"/>
                </a:lnSpc>
              </a:pPr>
              <a:endParaRPr kumimoji="1" lang="en-US" altLang="ja-JP" sz="4000" dirty="0" smtClean="0"/>
            </a:p>
            <a:p>
              <a:pPr>
                <a:lnSpc>
                  <a:spcPct val="90000"/>
                </a:lnSpc>
              </a:pPr>
              <a:r>
                <a:rPr kumimoji="1" lang="ja-JP" altLang="en-US" sz="4000" dirty="0" smtClean="0"/>
                <a:t>免税アプリは</a:t>
              </a:r>
              <a:r>
                <a:rPr kumimoji="1" lang="en-US" altLang="ja-JP" sz="4000" dirty="0" smtClean="0"/>
                <a:t>4</a:t>
              </a:r>
              <a:r>
                <a:rPr kumimoji="1" lang="ja-JP" altLang="en-US" sz="4000" dirty="0" smtClean="0"/>
                <a:t>か国語で表示される。</a:t>
              </a:r>
              <a:endParaRPr kumimoji="1" lang="en-US" altLang="ja-JP" sz="4000" dirty="0" smtClean="0"/>
            </a:p>
            <a:p>
              <a:pPr>
                <a:lnSpc>
                  <a:spcPct val="90000"/>
                </a:lnSpc>
              </a:pPr>
              <a:endParaRPr kumimoji="1" lang="ja-JP" altLang="en-US" sz="4000" dirty="0"/>
            </a:p>
          </p:txBody>
        </p:sp>
        <p:sp>
          <p:nvSpPr>
            <p:cNvPr id="8" name="正方形/長方形 7"/>
            <p:cNvSpPr/>
            <p:nvPr/>
          </p:nvSpPr>
          <p:spPr>
            <a:xfrm>
              <a:off x="6127578" y="2122907"/>
              <a:ext cx="5544615" cy="2497877"/>
            </a:xfrm>
            <a:prstGeom prst="rect">
              <a:avLst/>
            </a:prstGeom>
            <a:noFill/>
            <a:ln w="38100">
              <a:solidFill>
                <a:srgbClr val="B814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204903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角丸四角形 20"/>
          <p:cNvSpPr/>
          <p:nvPr/>
        </p:nvSpPr>
        <p:spPr>
          <a:xfrm>
            <a:off x="9348720" y="3429000"/>
            <a:ext cx="1772306" cy="302049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8" name="角丸四角形 17"/>
          <p:cNvSpPr/>
          <p:nvPr/>
        </p:nvSpPr>
        <p:spPr>
          <a:xfrm>
            <a:off x="777150" y="3465548"/>
            <a:ext cx="2026998" cy="302927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endParaRPr kumimoji="1" lang="ja-JP" altLang="en-US" dirty="0"/>
          </a:p>
        </p:txBody>
      </p:sp>
      <p:sp>
        <p:nvSpPr>
          <p:cNvPr id="2" name="タイトル 1"/>
          <p:cNvSpPr>
            <a:spLocks noGrp="1"/>
          </p:cNvSpPr>
          <p:nvPr>
            <p:ph type="title"/>
          </p:nvPr>
        </p:nvSpPr>
        <p:spPr>
          <a:xfrm>
            <a:off x="1522413" y="381000"/>
            <a:ext cx="9144001" cy="959768"/>
          </a:xfrm>
        </p:spPr>
        <p:txBody>
          <a:bodyPr/>
          <a:lstStyle/>
          <a:p>
            <a:r>
              <a:rPr kumimoji="1" lang="ja-JP" altLang="en-US" sz="4000" dirty="0" smtClean="0"/>
              <a:t>朝日通り商店街</a:t>
            </a:r>
            <a:r>
              <a:rPr kumimoji="1" lang="en-US" altLang="ja-JP" sz="3200" dirty="0" smtClean="0"/>
              <a:t>-</a:t>
            </a:r>
            <a:r>
              <a:rPr kumimoji="1" lang="ja-JP" altLang="en-US" sz="3200" dirty="0" smtClean="0"/>
              <a:t>誰でも買い物が出来る</a:t>
            </a:r>
            <a:r>
              <a:rPr kumimoji="1" lang="en-US" altLang="ja-JP" sz="3200" dirty="0" smtClean="0"/>
              <a:t>-</a:t>
            </a:r>
            <a:endParaRPr kumimoji="1" lang="ja-JP" altLang="en-US" sz="3200" dirty="0"/>
          </a:p>
        </p:txBody>
      </p:sp>
      <p:sp>
        <p:nvSpPr>
          <p:cNvPr id="3" name="コンテンツ プレースホルダー 2"/>
          <p:cNvSpPr>
            <a:spLocks noGrp="1"/>
          </p:cNvSpPr>
          <p:nvPr>
            <p:ph idx="1"/>
          </p:nvPr>
        </p:nvSpPr>
        <p:spPr>
          <a:xfrm>
            <a:off x="981844" y="1628800"/>
            <a:ext cx="9324527" cy="2016223"/>
          </a:xfrm>
        </p:spPr>
        <p:txBody>
          <a:bodyPr>
            <a:normAutofit/>
          </a:bodyPr>
          <a:lstStyle/>
          <a:p>
            <a:pPr marL="0" indent="0">
              <a:buNone/>
            </a:pPr>
            <a:r>
              <a:rPr lang="en-US" altLang="ja-JP" sz="2800" dirty="0" smtClean="0"/>
              <a:t>2012</a:t>
            </a:r>
            <a:r>
              <a:rPr lang="ja-JP" altLang="en-US" sz="2800" dirty="0" smtClean="0"/>
              <a:t>年から無料</a:t>
            </a:r>
            <a:r>
              <a:rPr lang="en-US" altLang="ja-JP" sz="2800" dirty="0" smtClean="0"/>
              <a:t>Wi-Fi</a:t>
            </a:r>
            <a:r>
              <a:rPr lang="ja-JP" altLang="en-US" sz="2800" dirty="0" smtClean="0"/>
              <a:t>を導入している。</a:t>
            </a:r>
            <a:endParaRPr lang="en-US" altLang="ja-JP" sz="2800" dirty="0" smtClean="0"/>
          </a:p>
          <a:p>
            <a:pPr marL="0" indent="0">
              <a:buNone/>
            </a:pPr>
            <a:r>
              <a:rPr kumimoji="1" lang="ja-JP" altLang="en-US" sz="2800" dirty="0" smtClean="0"/>
              <a:t>高齢者</a:t>
            </a:r>
            <a:r>
              <a:rPr kumimoji="1" lang="ja-JP" altLang="en-US" sz="2800" dirty="0"/>
              <a:t>向</a:t>
            </a:r>
            <a:r>
              <a:rPr kumimoji="1" lang="ja-JP" altLang="en-US" sz="2800" dirty="0" smtClean="0"/>
              <a:t>けの</a:t>
            </a:r>
            <a:r>
              <a:rPr kumimoji="1" lang="ja-JP" altLang="en-US" sz="2800" dirty="0"/>
              <a:t>システム</a:t>
            </a:r>
            <a:r>
              <a:rPr kumimoji="1" lang="ja-JP" altLang="en-US" sz="2800" dirty="0" smtClean="0"/>
              <a:t>として宅配サービスの提供を検討している。これが上手くいけば日本の将来にも影響が有るのではないだろうか。</a:t>
            </a:r>
            <a:endParaRPr kumimoji="1" lang="ja-JP" altLang="en-US" sz="2800" dirty="0"/>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2630" y="4956236"/>
            <a:ext cx="1551518" cy="1519196"/>
          </a:xfrm>
          <a:prstGeom prst="rect">
            <a:avLst/>
          </a:prstGeom>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80087" y="5232656"/>
            <a:ext cx="1740940" cy="1225622"/>
          </a:xfrm>
          <a:prstGeom prst="rect">
            <a:avLst/>
          </a:prstGeom>
        </p:spPr>
      </p:pic>
      <p:cxnSp>
        <p:nvCxnSpPr>
          <p:cNvPr id="8" name="曲線コネクタ 7"/>
          <p:cNvCxnSpPr/>
          <p:nvPr/>
        </p:nvCxnSpPr>
        <p:spPr>
          <a:xfrm>
            <a:off x="2649503" y="5068076"/>
            <a:ext cx="7100803" cy="506098"/>
          </a:xfrm>
          <a:prstGeom prst="curvedConnector3">
            <a:avLst>
              <a:gd name="adj1" fmla="val 50000"/>
            </a:avLst>
          </a:prstGeom>
          <a:ln w="76200">
            <a:solidFill>
              <a:schemeClr val="bg2">
                <a:lumMod val="25000"/>
                <a:lumOff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530835" y="6494825"/>
            <a:ext cx="4438228" cy="313932"/>
          </a:xfrm>
          <a:prstGeom prst="rect">
            <a:avLst/>
          </a:prstGeom>
          <a:noFill/>
        </p:spPr>
        <p:txBody>
          <a:bodyPr wrap="square" rtlCol="0">
            <a:spAutoFit/>
          </a:bodyPr>
          <a:lstStyle/>
          <a:p>
            <a:pPr>
              <a:lnSpc>
                <a:spcPct val="90000"/>
              </a:lnSpc>
            </a:pPr>
            <a:r>
              <a:rPr kumimoji="1" lang="ja-JP" altLang="en-US" sz="1600" dirty="0" smtClean="0">
                <a:solidFill>
                  <a:schemeClr val="tx1">
                    <a:lumMod val="65000"/>
                  </a:schemeClr>
                </a:solidFill>
              </a:rPr>
              <a:t>イラスト</a:t>
            </a:r>
            <a:r>
              <a:rPr kumimoji="1" lang="ja-JP" altLang="en-US" sz="1600" dirty="0" err="1" smtClean="0">
                <a:solidFill>
                  <a:schemeClr val="tx1">
                    <a:lumMod val="65000"/>
                  </a:schemeClr>
                </a:solidFill>
              </a:rPr>
              <a:t>わん</a:t>
            </a:r>
            <a:r>
              <a:rPr kumimoji="1" lang="ja-JP" altLang="en-US" sz="1600" dirty="0" smtClean="0">
                <a:solidFill>
                  <a:schemeClr val="tx1">
                    <a:lumMod val="65000"/>
                  </a:schemeClr>
                </a:solidFill>
              </a:rPr>
              <a:t>パグ、</a:t>
            </a:r>
            <a:r>
              <a:rPr kumimoji="1" lang="en-US" altLang="ja-JP" sz="1600" dirty="0" smtClean="0">
                <a:solidFill>
                  <a:schemeClr val="tx1">
                    <a:lumMod val="65000"/>
                  </a:schemeClr>
                </a:solidFill>
              </a:rPr>
              <a:t>http</a:t>
            </a:r>
            <a:r>
              <a:rPr kumimoji="1" lang="en-US" altLang="ja-JP" sz="1600" dirty="0">
                <a:solidFill>
                  <a:schemeClr val="tx1">
                    <a:lumMod val="65000"/>
                  </a:schemeClr>
                </a:solidFill>
              </a:rPr>
              <a:t>://www.wanpug.com/</a:t>
            </a:r>
            <a:endParaRPr kumimoji="1" lang="ja-JP" altLang="en-US" sz="1600" dirty="0">
              <a:solidFill>
                <a:schemeClr val="tx1">
                  <a:lumMod val="65000"/>
                </a:schemeClr>
              </a:solidFill>
            </a:endParaRPr>
          </a:p>
        </p:txBody>
      </p:sp>
      <p:cxnSp>
        <p:nvCxnSpPr>
          <p:cNvPr id="27" name="曲線コネクタ 26"/>
          <p:cNvCxnSpPr/>
          <p:nvPr/>
        </p:nvCxnSpPr>
        <p:spPr>
          <a:xfrm rot="10800000">
            <a:off x="2161433" y="4517139"/>
            <a:ext cx="7318988" cy="598804"/>
          </a:xfrm>
          <a:prstGeom prst="curvedConnector3">
            <a:avLst>
              <a:gd name="adj1" fmla="val 50000"/>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9915850" y="3599080"/>
            <a:ext cx="683264" cy="1587633"/>
          </a:xfrm>
          <a:prstGeom prst="rect">
            <a:avLst/>
          </a:prstGeom>
          <a:noFill/>
        </p:spPr>
        <p:txBody>
          <a:bodyPr vert="eaVert" wrap="square" rtlCol="0">
            <a:spAutoFit/>
          </a:bodyPr>
          <a:lstStyle/>
          <a:p>
            <a:pPr algn="ctr">
              <a:lnSpc>
                <a:spcPct val="90000"/>
              </a:lnSpc>
            </a:pPr>
            <a:r>
              <a:rPr kumimoji="1" lang="ja-JP" altLang="en-US" sz="3600" b="1" dirty="0">
                <a:solidFill>
                  <a:schemeClr val="bg1"/>
                </a:solidFill>
                <a:latin typeface="HGP創英ﾌﾟﾚｾﾞﾝｽEB" panose="02020800000000000000" pitchFamily="18" charset="-128"/>
                <a:ea typeface="HGP創英ﾌﾟﾚｾﾞﾝｽEB" panose="02020800000000000000" pitchFamily="18" charset="-128"/>
              </a:rPr>
              <a:t>商店街</a:t>
            </a:r>
          </a:p>
        </p:txBody>
      </p:sp>
      <p:sp>
        <p:nvSpPr>
          <p:cNvPr id="37" name="テキスト ボックス 36"/>
          <p:cNvSpPr txBox="1"/>
          <p:nvPr/>
        </p:nvSpPr>
        <p:spPr>
          <a:xfrm>
            <a:off x="872600" y="3531948"/>
            <a:ext cx="1083374" cy="2032553"/>
          </a:xfrm>
          <a:prstGeom prst="rect">
            <a:avLst/>
          </a:prstGeom>
          <a:noFill/>
        </p:spPr>
        <p:txBody>
          <a:bodyPr vert="eaVert" wrap="square" rtlCol="0">
            <a:spAutoFit/>
          </a:bodyPr>
          <a:lstStyle/>
          <a:p>
            <a:pPr>
              <a:lnSpc>
                <a:spcPct val="90000"/>
              </a:lnSpc>
            </a:pPr>
            <a:r>
              <a:rPr kumimoji="1" lang="ja-JP" altLang="en-US" sz="3200" b="1" dirty="0" smtClean="0">
                <a:solidFill>
                  <a:schemeClr val="bg1"/>
                </a:solidFill>
                <a:latin typeface="HGP創英ﾌﾟﾚｾﾞﾝｽEB" panose="02020800000000000000" pitchFamily="18" charset="-128"/>
                <a:ea typeface="HGP創英ﾌﾟﾚｾﾞﾝｽEB" panose="02020800000000000000" pitchFamily="18" charset="-128"/>
              </a:rPr>
              <a:t>コミュニティセンター等</a:t>
            </a:r>
            <a:endParaRPr kumimoji="1" lang="ja-JP" altLang="en-US" sz="3200" b="1" dirty="0">
              <a:solidFill>
                <a:schemeClr val="bg1"/>
              </a:solidFill>
              <a:latin typeface="HGP創英ﾌﾟﾚｾﾞﾝｽEB" panose="02020800000000000000" pitchFamily="18" charset="-128"/>
              <a:ea typeface="HGP創英ﾌﾟﾚｾﾞﾝｽEB" panose="02020800000000000000" pitchFamily="18" charset="-128"/>
            </a:endParaRPr>
          </a:p>
        </p:txBody>
      </p:sp>
      <p:grpSp>
        <p:nvGrpSpPr>
          <p:cNvPr id="46" name="グループ化 45"/>
          <p:cNvGrpSpPr/>
          <p:nvPr/>
        </p:nvGrpSpPr>
        <p:grpSpPr>
          <a:xfrm>
            <a:off x="7104287" y="3689502"/>
            <a:ext cx="1766348" cy="827637"/>
            <a:chOff x="3434178" y="3710583"/>
            <a:chExt cx="5582830" cy="1229076"/>
          </a:xfrm>
        </p:grpSpPr>
        <p:sp>
          <p:nvSpPr>
            <p:cNvPr id="44" name="四角形吹き出し 43"/>
            <p:cNvSpPr/>
            <p:nvPr/>
          </p:nvSpPr>
          <p:spPr>
            <a:xfrm>
              <a:off x="3544400" y="3710583"/>
              <a:ext cx="5472608" cy="1229076"/>
            </a:xfrm>
            <a:prstGeom prst="wedgeRectCallout">
              <a:avLst>
                <a:gd name="adj1" fmla="val 7585"/>
                <a:gd name="adj2" fmla="val 108599"/>
              </a:avLst>
            </a:prstGeom>
            <a:ln w="28575">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45" name="テキスト ボックス 44"/>
            <p:cNvSpPr txBox="1"/>
            <p:nvPr/>
          </p:nvSpPr>
          <p:spPr>
            <a:xfrm>
              <a:off x="3434178" y="4012350"/>
              <a:ext cx="5455531" cy="630745"/>
            </a:xfrm>
            <a:prstGeom prst="rect">
              <a:avLst/>
            </a:prstGeom>
            <a:noFill/>
            <a:ln>
              <a:noFill/>
            </a:ln>
          </p:spPr>
          <p:txBody>
            <a:bodyPr wrap="square" rtlCol="0">
              <a:spAutoFit/>
            </a:bodyPr>
            <a:lstStyle/>
            <a:p>
              <a:pPr algn="ctr">
                <a:lnSpc>
                  <a:spcPct val="90000"/>
                </a:lnSpc>
              </a:pPr>
              <a:r>
                <a:rPr kumimoji="1" lang="ja-JP" altLang="en-US" sz="2400" b="1" dirty="0" smtClean="0">
                  <a:solidFill>
                    <a:schemeClr val="bg1"/>
                  </a:solidFill>
                  <a:latin typeface="HGP創英ﾌﾟﾚｾﾞﾝｽEB" panose="02020800000000000000" pitchFamily="18" charset="-128"/>
                  <a:ea typeface="HGP創英ﾌﾟﾚｾﾞﾝｽEB" panose="02020800000000000000" pitchFamily="18" charset="-128"/>
                </a:rPr>
                <a:t>配達</a:t>
              </a:r>
              <a:endParaRPr kumimoji="1" lang="ja-JP" altLang="en-US" sz="2400" b="1" dirty="0">
                <a:solidFill>
                  <a:schemeClr val="bg1"/>
                </a:solidFill>
              </a:endParaRPr>
            </a:p>
          </p:txBody>
        </p:sp>
      </p:grpSp>
      <p:grpSp>
        <p:nvGrpSpPr>
          <p:cNvPr id="49" name="グループ化 48"/>
          <p:cNvGrpSpPr/>
          <p:nvPr/>
        </p:nvGrpSpPr>
        <p:grpSpPr>
          <a:xfrm>
            <a:off x="3008842" y="3274219"/>
            <a:ext cx="3302460" cy="852641"/>
            <a:chOff x="3011862" y="3337677"/>
            <a:chExt cx="3302460" cy="852641"/>
          </a:xfrm>
        </p:grpSpPr>
        <p:sp>
          <p:nvSpPr>
            <p:cNvPr id="47" name="四角形吹き出し 46"/>
            <p:cNvSpPr/>
            <p:nvPr/>
          </p:nvSpPr>
          <p:spPr>
            <a:xfrm>
              <a:off x="3011862" y="3337677"/>
              <a:ext cx="3302460" cy="852641"/>
            </a:xfrm>
            <a:prstGeom prst="wedgeRectCallout">
              <a:avLst>
                <a:gd name="adj1" fmla="val -628"/>
                <a:gd name="adj2" fmla="val 151076"/>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48" name="テキスト ボックス 47"/>
            <p:cNvSpPr txBox="1"/>
            <p:nvPr/>
          </p:nvSpPr>
          <p:spPr>
            <a:xfrm>
              <a:off x="3178610" y="3526772"/>
              <a:ext cx="3065855" cy="480131"/>
            </a:xfrm>
            <a:prstGeom prst="rect">
              <a:avLst/>
            </a:prstGeom>
            <a:noFill/>
          </p:spPr>
          <p:txBody>
            <a:bodyPr wrap="square" rtlCol="0">
              <a:spAutoFit/>
            </a:bodyPr>
            <a:lstStyle/>
            <a:p>
              <a:pPr>
                <a:lnSpc>
                  <a:spcPct val="90000"/>
                </a:lnSpc>
              </a:pPr>
              <a:r>
                <a:rPr kumimoji="1" lang="ja-JP" altLang="en-US" sz="2800" b="1" dirty="0" smtClean="0">
                  <a:solidFill>
                    <a:schemeClr val="bg1"/>
                  </a:solidFill>
                  <a:latin typeface="HGP創英ﾌﾟﾚｾﾞﾝｽEB" panose="02020800000000000000" pitchFamily="18" charset="-128"/>
                  <a:ea typeface="HGP創英ﾌﾟﾚｾﾞﾝｽEB" panose="02020800000000000000" pitchFamily="18" charset="-128"/>
                </a:rPr>
                <a:t>テレビ電話で注文</a:t>
              </a:r>
              <a:endParaRPr kumimoji="1" lang="ja-JP" altLang="en-US" sz="2800" b="1" dirty="0">
                <a:solidFill>
                  <a:schemeClr val="bg1"/>
                </a:solidFill>
                <a:latin typeface="HGP創英ﾌﾟﾚｾﾞﾝｽEB" panose="02020800000000000000" pitchFamily="18" charset="-128"/>
                <a:ea typeface="HGP創英ﾌﾟﾚｾﾞﾝｽEB" panose="02020800000000000000" pitchFamily="18" charset="-128"/>
              </a:endParaRPr>
            </a:p>
          </p:txBody>
        </p:sp>
      </p:grpSp>
    </p:spTree>
    <p:extLst>
      <p:ext uri="{BB962C8B-B14F-4D97-AF65-F5344CB8AC3E}">
        <p14:creationId xmlns:p14="http://schemas.microsoft.com/office/powerpoint/2010/main" val="2569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1341884" y="3068960"/>
            <a:ext cx="9144000" cy="887413"/>
          </a:xfrm>
        </p:spPr>
        <p:txBody>
          <a:bodyPr>
            <a:normAutofit/>
          </a:bodyPr>
          <a:lstStyle/>
          <a:p>
            <a:pPr algn="ctr"/>
            <a:r>
              <a:rPr lang="en-US" altLang="ja-JP" sz="4800" dirty="0" smtClean="0"/>
              <a:t>4</a:t>
            </a:r>
            <a:r>
              <a:rPr kumimoji="1" lang="en-US" altLang="ja-JP" sz="4800" dirty="0" smtClean="0"/>
              <a:t>.2</a:t>
            </a:r>
            <a:r>
              <a:rPr kumimoji="1" lang="ja-JP" altLang="en-US" sz="4800" dirty="0" smtClean="0"/>
              <a:t>　</a:t>
            </a:r>
            <a:r>
              <a:rPr kumimoji="1" lang="en-US" altLang="ja-JP" sz="4800" dirty="0" smtClean="0"/>
              <a:t>Wi-Fi</a:t>
            </a:r>
            <a:r>
              <a:rPr lang="ja-JP" altLang="en-US" sz="4800" dirty="0" smtClean="0"/>
              <a:t>の</a:t>
            </a:r>
            <a:r>
              <a:rPr lang="ja-JP" altLang="en-US" sz="4800" dirty="0"/>
              <a:t>課題</a:t>
            </a:r>
            <a:endParaRPr kumimoji="1" lang="ja-JP" altLang="en-US" sz="4800" dirty="0"/>
          </a:p>
        </p:txBody>
      </p:sp>
    </p:spTree>
    <p:extLst>
      <p:ext uri="{BB962C8B-B14F-4D97-AF65-F5344CB8AC3E}">
        <p14:creationId xmlns:p14="http://schemas.microsoft.com/office/powerpoint/2010/main" val="297995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爆発 2 3"/>
          <p:cNvSpPr/>
          <p:nvPr/>
        </p:nvSpPr>
        <p:spPr>
          <a:xfrm>
            <a:off x="2273184" y="3081063"/>
            <a:ext cx="7632848" cy="2952328"/>
          </a:xfrm>
          <a:prstGeom prst="irregularSeal2">
            <a:avLst/>
          </a:prstGeom>
          <a:solidFill>
            <a:srgbClr val="FF0000">
              <a:alpha val="8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1522413" y="381000"/>
            <a:ext cx="9144001" cy="887760"/>
          </a:xfrm>
        </p:spPr>
        <p:txBody>
          <a:bodyPr>
            <a:normAutofit/>
          </a:bodyPr>
          <a:lstStyle/>
          <a:p>
            <a:r>
              <a:rPr kumimoji="1" lang="en-US" altLang="ja-JP" sz="4000" b="1" dirty="0" smtClean="0"/>
              <a:t>Wi-Fi</a:t>
            </a:r>
            <a:r>
              <a:rPr lang="ja-JP" altLang="en-US" sz="4000" b="1" dirty="0" err="1" smtClean="0"/>
              <a:t>にも</a:t>
            </a:r>
            <a:r>
              <a:rPr lang="ja-JP" altLang="en-US" sz="4000" b="1" dirty="0" smtClean="0"/>
              <a:t>ある課題</a:t>
            </a:r>
            <a:endParaRPr kumimoji="1" lang="ja-JP" altLang="en-US" sz="4000" b="1" dirty="0"/>
          </a:p>
        </p:txBody>
      </p:sp>
      <p:sp>
        <p:nvSpPr>
          <p:cNvPr id="3" name="コンテンツ プレースホルダー 2"/>
          <p:cNvSpPr>
            <a:spLocks noGrp="1"/>
          </p:cNvSpPr>
          <p:nvPr>
            <p:ph idx="1"/>
          </p:nvPr>
        </p:nvSpPr>
        <p:spPr>
          <a:xfrm>
            <a:off x="1522413" y="1484785"/>
            <a:ext cx="9134391" cy="4535016"/>
          </a:xfrm>
        </p:spPr>
        <p:txBody>
          <a:bodyPr/>
          <a:lstStyle/>
          <a:p>
            <a:pPr marL="0" indent="0">
              <a:buNone/>
            </a:pPr>
            <a:endParaRPr kumimoji="1" lang="en-US" altLang="ja-JP" dirty="0"/>
          </a:p>
          <a:p>
            <a:pPr marL="0" indent="0" algn="ctr">
              <a:buNone/>
            </a:pPr>
            <a:r>
              <a:rPr lang="ja-JP" altLang="en-US" sz="4400" dirty="0" smtClean="0"/>
              <a:t>無料</a:t>
            </a:r>
            <a:r>
              <a:rPr lang="en-US" altLang="ja-JP" sz="4400" dirty="0" smtClean="0"/>
              <a:t>Wi-Fi</a:t>
            </a:r>
            <a:r>
              <a:rPr lang="ja-JP" altLang="en-US" sz="4400" dirty="0" smtClean="0"/>
              <a:t>は</a:t>
            </a:r>
            <a:r>
              <a:rPr lang="ja-JP" altLang="en-US" sz="4400" b="1" dirty="0" smtClean="0"/>
              <a:t>不特定多数</a:t>
            </a:r>
            <a:r>
              <a:rPr lang="ja-JP" altLang="en-US" sz="4400" dirty="0" smtClean="0"/>
              <a:t>の人が接続</a:t>
            </a:r>
            <a:endParaRPr lang="en-US" altLang="ja-JP" sz="4400" dirty="0" smtClean="0"/>
          </a:p>
          <a:p>
            <a:pPr marL="0" indent="0" algn="ctr">
              <a:buNone/>
            </a:pPr>
            <a:endParaRPr kumimoji="1" lang="en-US" altLang="ja-JP" sz="4400" dirty="0" smtClean="0"/>
          </a:p>
          <a:p>
            <a:pPr marL="0" indent="0" algn="ctr">
              <a:buNone/>
            </a:pPr>
            <a:r>
              <a:rPr kumimoji="1" lang="ja-JP" altLang="en-US" sz="4800" dirty="0" smtClean="0"/>
              <a:t>つまり</a:t>
            </a:r>
            <a:r>
              <a:rPr kumimoji="1" lang="en-US" altLang="ja-JP" sz="4800" dirty="0" smtClean="0"/>
              <a:t>…</a:t>
            </a:r>
          </a:p>
          <a:p>
            <a:pPr marL="0" indent="0" algn="ctr">
              <a:buNone/>
            </a:pPr>
            <a:r>
              <a:rPr lang="ja-JP" altLang="en-US" sz="4800" dirty="0"/>
              <a:t>ハッキング</a:t>
            </a:r>
            <a:r>
              <a:rPr lang="ja-JP" altLang="en-US" sz="4800" dirty="0" smtClean="0"/>
              <a:t>された際の</a:t>
            </a:r>
            <a:r>
              <a:rPr lang="ja-JP" altLang="en-US" sz="4800" b="1" dirty="0" smtClean="0"/>
              <a:t>被害が大きい</a:t>
            </a:r>
            <a:endParaRPr kumimoji="1" lang="ja-JP" altLang="en-US" sz="4800" b="1" dirty="0"/>
          </a:p>
        </p:txBody>
      </p:sp>
    </p:spTree>
    <p:extLst>
      <p:ext uri="{BB962C8B-B14F-4D97-AF65-F5344CB8AC3E}">
        <p14:creationId xmlns:p14="http://schemas.microsoft.com/office/powerpoint/2010/main" val="2202105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2413" y="381000"/>
            <a:ext cx="9144001" cy="959768"/>
          </a:xfrm>
        </p:spPr>
        <p:txBody>
          <a:bodyPr/>
          <a:lstStyle/>
          <a:p>
            <a:r>
              <a:rPr lang="ja-JP" altLang="en-US" b="1" dirty="0" smtClean="0"/>
              <a:t>セキュリティの危険性</a:t>
            </a:r>
            <a:endParaRPr kumimoji="1" lang="ja-JP" altLang="en-US" b="1" dirty="0"/>
          </a:p>
        </p:txBody>
      </p:sp>
      <p:sp>
        <p:nvSpPr>
          <p:cNvPr id="3" name="コンテンツ プレースホルダー 2"/>
          <p:cNvSpPr>
            <a:spLocks noGrp="1"/>
          </p:cNvSpPr>
          <p:nvPr>
            <p:ph idx="1"/>
          </p:nvPr>
        </p:nvSpPr>
        <p:spPr>
          <a:xfrm>
            <a:off x="1522413" y="1556792"/>
            <a:ext cx="10260631" cy="4692353"/>
          </a:xfrm>
        </p:spPr>
        <p:txBody>
          <a:bodyPr>
            <a:normAutofit/>
          </a:bodyPr>
          <a:lstStyle/>
          <a:p>
            <a:pPr marL="0" indent="0" algn="r">
              <a:buNone/>
            </a:pPr>
            <a:endParaRPr kumimoji="1" lang="en-US" altLang="ja-JP" sz="3600" dirty="0" smtClean="0"/>
          </a:p>
          <a:p>
            <a:pPr marL="0" indent="0" algn="r">
              <a:buNone/>
            </a:pPr>
            <a:r>
              <a:rPr kumimoji="1" lang="ja-JP" altLang="en-US" sz="3600" dirty="0" smtClean="0"/>
              <a:t>認証の方法を簡略化したことで</a:t>
            </a:r>
            <a:endParaRPr kumimoji="1" lang="en-US" altLang="ja-JP" sz="3600" dirty="0" smtClean="0"/>
          </a:p>
          <a:p>
            <a:pPr marL="0" indent="0" algn="r">
              <a:buNone/>
            </a:pPr>
            <a:r>
              <a:rPr lang="ja-JP" altLang="en-US" sz="3600" dirty="0" smtClean="0"/>
              <a:t>危険性が高まる結果になった。</a:t>
            </a:r>
            <a:endParaRPr lang="en-US" altLang="ja-JP" sz="3600" dirty="0" smtClean="0"/>
          </a:p>
          <a:p>
            <a:pPr marL="0" indent="0" algn="r">
              <a:buNone/>
            </a:pPr>
            <a:r>
              <a:rPr kumimoji="1" lang="ja-JP" altLang="en-US" sz="1000" dirty="0" smtClean="0">
                <a:solidFill>
                  <a:srgbClr val="FF0000"/>
                </a:solidFill>
                <a:latin typeface="HG明朝B" panose="02020809000000000000" pitchFamily="17" charset="-128"/>
                <a:ea typeface="HG明朝B" panose="02020809000000000000" pitchFamily="17" charset="-128"/>
              </a:rPr>
              <a:t>　　　</a:t>
            </a:r>
            <a:endParaRPr kumimoji="1" lang="en-US" altLang="ja-JP" sz="1000" dirty="0" smtClean="0">
              <a:solidFill>
                <a:srgbClr val="FF0000"/>
              </a:solidFill>
              <a:latin typeface="HG明朝B" panose="02020809000000000000" pitchFamily="17" charset="-128"/>
              <a:ea typeface="HG明朝B" panose="02020809000000000000" pitchFamily="17" charset="-128"/>
            </a:endParaRPr>
          </a:p>
        </p:txBody>
      </p:sp>
      <p:pic>
        <p:nvPicPr>
          <p:cNvPr id="4" name="図 3"/>
          <p:cNvPicPr>
            <a:picLocks noChangeAspect="1"/>
          </p:cNvPicPr>
          <p:nvPr/>
        </p:nvPicPr>
        <p:blipFill rotWithShape="1">
          <a:blip r:embed="rId3"/>
          <a:srcRect l="10145" t="16755" r="28261" b="11068"/>
          <a:stretch/>
        </p:blipFill>
        <p:spPr>
          <a:xfrm>
            <a:off x="310211" y="1880827"/>
            <a:ext cx="5616624" cy="4044281"/>
          </a:xfrm>
          <a:prstGeom prst="rect">
            <a:avLst/>
          </a:prstGeom>
        </p:spPr>
      </p:pic>
      <p:sp>
        <p:nvSpPr>
          <p:cNvPr id="5" name="テキスト ボックス 4"/>
          <p:cNvSpPr txBox="1"/>
          <p:nvPr/>
        </p:nvSpPr>
        <p:spPr>
          <a:xfrm>
            <a:off x="333773" y="6097206"/>
            <a:ext cx="5760640" cy="590931"/>
          </a:xfrm>
          <a:prstGeom prst="rect">
            <a:avLst/>
          </a:prstGeom>
          <a:noFill/>
        </p:spPr>
        <p:txBody>
          <a:bodyPr wrap="square" rtlCol="0">
            <a:spAutoFit/>
          </a:bodyPr>
          <a:lstStyle/>
          <a:p>
            <a:pPr>
              <a:lnSpc>
                <a:spcPct val="90000"/>
              </a:lnSpc>
            </a:pPr>
            <a:r>
              <a:rPr kumimoji="1" lang="en-US" altLang="ja-JP" dirty="0" smtClean="0">
                <a:solidFill>
                  <a:schemeClr val="tx1">
                    <a:lumMod val="65000"/>
                  </a:schemeClr>
                </a:solidFill>
              </a:rPr>
              <a:t>(</a:t>
            </a:r>
            <a:r>
              <a:rPr kumimoji="1" lang="ja-JP" altLang="en-US" dirty="0" smtClean="0">
                <a:solidFill>
                  <a:schemeClr val="tx1">
                    <a:lumMod val="65000"/>
                  </a:schemeClr>
                </a:solidFill>
              </a:rPr>
              <a:t>京都新聞：京都市の公衆</a:t>
            </a:r>
            <a:r>
              <a:rPr kumimoji="1" lang="en-US" altLang="ja-JP" dirty="0" smtClean="0">
                <a:solidFill>
                  <a:schemeClr val="tx1">
                    <a:lumMod val="65000"/>
                  </a:schemeClr>
                </a:solidFill>
              </a:rPr>
              <a:t>Wi-Fi</a:t>
            </a:r>
            <a:r>
              <a:rPr kumimoji="1" lang="ja-JP" altLang="en-US" dirty="0" smtClean="0">
                <a:solidFill>
                  <a:schemeClr val="tx1">
                    <a:lumMod val="65000"/>
                  </a:schemeClr>
                </a:solidFill>
              </a:rPr>
              <a:t>の危険性、</a:t>
            </a:r>
            <a:r>
              <a:rPr kumimoji="1" lang="en-US" altLang="ja-JP" dirty="0" smtClean="0">
                <a:solidFill>
                  <a:schemeClr val="tx1">
                    <a:lumMod val="65000"/>
                  </a:schemeClr>
                </a:solidFill>
              </a:rPr>
              <a:t>2015</a:t>
            </a:r>
            <a:r>
              <a:rPr kumimoji="1" lang="ja-JP" altLang="en-US" dirty="0" smtClean="0">
                <a:solidFill>
                  <a:schemeClr val="tx1">
                    <a:lumMod val="65000"/>
                  </a:schemeClr>
                </a:solidFill>
              </a:rPr>
              <a:t>年</a:t>
            </a:r>
            <a:endParaRPr kumimoji="1" lang="en-US" altLang="ja-JP" dirty="0">
              <a:solidFill>
                <a:schemeClr val="tx1">
                  <a:lumMod val="65000"/>
                </a:schemeClr>
              </a:solidFill>
            </a:endParaRPr>
          </a:p>
          <a:p>
            <a:pPr>
              <a:lnSpc>
                <a:spcPct val="90000"/>
              </a:lnSpc>
            </a:pPr>
            <a:r>
              <a:rPr kumimoji="1" lang="en-US" altLang="ja-JP" dirty="0" smtClean="0">
                <a:solidFill>
                  <a:schemeClr val="tx1">
                    <a:lumMod val="65000"/>
                  </a:schemeClr>
                </a:solidFill>
                <a:hlinkClick r:id="rId4"/>
              </a:rPr>
              <a:t>http</a:t>
            </a:r>
            <a:r>
              <a:rPr kumimoji="1" lang="en-US" altLang="ja-JP" dirty="0">
                <a:solidFill>
                  <a:schemeClr val="tx1">
                    <a:lumMod val="65000"/>
                  </a:schemeClr>
                </a:solidFill>
                <a:hlinkClick r:id="rId4"/>
              </a:rPr>
              <a:t>://www.kyoto-np.co.jp</a:t>
            </a:r>
            <a:r>
              <a:rPr kumimoji="1" lang="en-US" altLang="ja-JP" dirty="0" smtClean="0">
                <a:solidFill>
                  <a:schemeClr val="tx1">
                    <a:lumMod val="65000"/>
                  </a:schemeClr>
                </a:solidFill>
                <a:hlinkClick r:id="rId4"/>
              </a:rPr>
              <a:t>/</a:t>
            </a:r>
            <a:r>
              <a:rPr kumimoji="1" lang="ja-JP" altLang="en-US" dirty="0" err="1" smtClean="0">
                <a:solidFill>
                  <a:schemeClr val="tx1">
                    <a:lumMod val="65000"/>
                  </a:schemeClr>
                </a:solidFill>
              </a:rPr>
              <a:t>、</a:t>
            </a:r>
            <a:r>
              <a:rPr kumimoji="1" lang="en-US" altLang="ja-JP" dirty="0" smtClean="0">
                <a:solidFill>
                  <a:schemeClr val="tx1">
                    <a:lumMod val="65000"/>
                  </a:schemeClr>
                </a:solidFill>
              </a:rPr>
              <a:t>2015</a:t>
            </a:r>
            <a:r>
              <a:rPr kumimoji="1" lang="ja-JP" altLang="en-US" dirty="0" smtClean="0">
                <a:solidFill>
                  <a:schemeClr val="tx1">
                    <a:lumMod val="65000"/>
                  </a:schemeClr>
                </a:solidFill>
              </a:rPr>
              <a:t>年</a:t>
            </a:r>
            <a:r>
              <a:rPr kumimoji="1" lang="en-US" altLang="ja-JP" dirty="0" smtClean="0">
                <a:solidFill>
                  <a:schemeClr val="tx1">
                    <a:lumMod val="65000"/>
                  </a:schemeClr>
                </a:solidFill>
              </a:rPr>
              <a:t>11</a:t>
            </a:r>
            <a:r>
              <a:rPr kumimoji="1" lang="ja-JP" altLang="en-US" dirty="0" smtClean="0">
                <a:solidFill>
                  <a:schemeClr val="tx1">
                    <a:lumMod val="65000"/>
                  </a:schemeClr>
                </a:solidFill>
              </a:rPr>
              <a:t>月</a:t>
            </a:r>
            <a:r>
              <a:rPr kumimoji="1" lang="en-US" altLang="ja-JP" dirty="0" smtClean="0">
                <a:solidFill>
                  <a:schemeClr val="tx1">
                    <a:lumMod val="65000"/>
                  </a:schemeClr>
                </a:solidFill>
              </a:rPr>
              <a:t>29</a:t>
            </a:r>
            <a:r>
              <a:rPr kumimoji="1" lang="ja-JP" altLang="en-US" dirty="0" smtClean="0">
                <a:solidFill>
                  <a:schemeClr val="tx1">
                    <a:lumMod val="65000"/>
                  </a:schemeClr>
                </a:solidFill>
              </a:rPr>
              <a:t>日アクセス</a:t>
            </a:r>
            <a:r>
              <a:rPr kumimoji="1" lang="en-US" altLang="ja-JP" dirty="0" smtClean="0">
                <a:solidFill>
                  <a:schemeClr val="tx1">
                    <a:lumMod val="65000"/>
                  </a:schemeClr>
                </a:solidFill>
              </a:rPr>
              <a:t>)</a:t>
            </a:r>
            <a:endParaRPr kumimoji="1" lang="ja-JP" altLang="en-US" dirty="0">
              <a:solidFill>
                <a:schemeClr val="tx1">
                  <a:lumMod val="65000"/>
                </a:schemeClr>
              </a:solidFill>
            </a:endParaRPr>
          </a:p>
        </p:txBody>
      </p:sp>
      <p:sp>
        <p:nvSpPr>
          <p:cNvPr id="6" name="下矢印 5"/>
          <p:cNvSpPr/>
          <p:nvPr/>
        </p:nvSpPr>
        <p:spPr>
          <a:xfrm>
            <a:off x="8197603" y="3758951"/>
            <a:ext cx="1296144"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6112569" y="4411388"/>
            <a:ext cx="5951212" cy="1532727"/>
          </a:xfrm>
          <a:prstGeom prst="rect">
            <a:avLst/>
          </a:prstGeom>
          <a:noFill/>
          <a:ln>
            <a:solidFill>
              <a:schemeClr val="tx2">
                <a:lumMod val="90000"/>
              </a:schemeClr>
            </a:solidFill>
          </a:ln>
        </p:spPr>
        <p:txBody>
          <a:bodyPr wrap="square" rtlCol="0">
            <a:spAutoFit/>
          </a:bodyPr>
          <a:lstStyle/>
          <a:p>
            <a:pPr>
              <a:lnSpc>
                <a:spcPct val="90000"/>
              </a:lnSpc>
            </a:pPr>
            <a:r>
              <a:rPr kumimoji="1" lang="ja-JP" altLang="en-US" sz="3600" b="1" dirty="0" smtClean="0">
                <a:solidFill>
                  <a:srgbClr val="FF0000"/>
                </a:solidFill>
              </a:rPr>
              <a:t>暗号化・パスワード</a:t>
            </a:r>
            <a:r>
              <a:rPr kumimoji="1" lang="ja-JP" altLang="en-US" sz="3200" dirty="0" smtClean="0"/>
              <a:t>の設定や</a:t>
            </a:r>
            <a:r>
              <a:rPr kumimoji="1" lang="ja-JP" altLang="en-US" sz="3600" dirty="0" smtClean="0">
                <a:solidFill>
                  <a:srgbClr val="FF0000"/>
                </a:solidFill>
              </a:rPr>
              <a:t>認証方法の複雑化</a:t>
            </a:r>
            <a:r>
              <a:rPr kumimoji="1" lang="ja-JP" altLang="en-US" sz="3200" dirty="0" smtClean="0"/>
              <a:t>で、犯罪の起こりにくい無料</a:t>
            </a:r>
            <a:r>
              <a:rPr kumimoji="1" lang="en-US" altLang="ja-JP" sz="3200" dirty="0" smtClean="0"/>
              <a:t>Wi-Fi</a:t>
            </a:r>
            <a:r>
              <a:rPr kumimoji="1" lang="ja-JP" altLang="en-US" sz="3200" dirty="0" smtClean="0"/>
              <a:t>を！</a:t>
            </a:r>
            <a:endParaRPr kumimoji="1" lang="en-US" altLang="ja-JP" sz="3200" dirty="0" smtClean="0"/>
          </a:p>
        </p:txBody>
      </p:sp>
    </p:spTree>
    <p:extLst>
      <p:ext uri="{BB962C8B-B14F-4D97-AF65-F5344CB8AC3E}">
        <p14:creationId xmlns:p14="http://schemas.microsoft.com/office/powerpoint/2010/main" val="3297240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2413" y="332656"/>
            <a:ext cx="5580111" cy="843880"/>
          </a:xfrm>
        </p:spPr>
        <p:txBody>
          <a:bodyPr/>
          <a:lstStyle/>
          <a:p>
            <a:endParaRPr kumimoji="1" lang="ja-JP" altLang="en-US" dirty="0"/>
          </a:p>
        </p:txBody>
      </p:sp>
      <p:sp>
        <p:nvSpPr>
          <p:cNvPr id="3" name="コンテンツ プレースホルダー 2"/>
          <p:cNvSpPr>
            <a:spLocks noGrp="1"/>
          </p:cNvSpPr>
          <p:nvPr>
            <p:ph idx="1"/>
          </p:nvPr>
        </p:nvSpPr>
        <p:spPr>
          <a:xfrm>
            <a:off x="1522413" y="3284984"/>
            <a:ext cx="7992888" cy="936104"/>
          </a:xfrm>
        </p:spPr>
        <p:txBody>
          <a:bodyPr>
            <a:normAutofit/>
          </a:bodyPr>
          <a:lstStyle/>
          <a:p>
            <a:pPr marL="0" indent="0">
              <a:buNone/>
            </a:pPr>
            <a:r>
              <a:rPr lang="en-US" altLang="ja-JP" sz="5800" dirty="0" smtClean="0"/>
              <a:t>5.</a:t>
            </a:r>
            <a:r>
              <a:rPr lang="ja-JP" altLang="en-US" sz="5800" dirty="0"/>
              <a:t>ユビキタス社会に生きる</a:t>
            </a:r>
            <a:endParaRPr kumimoji="1" lang="ja-JP" altLang="en-US" sz="5800" dirty="0"/>
          </a:p>
        </p:txBody>
      </p:sp>
    </p:spTree>
    <p:extLst>
      <p:ext uri="{BB962C8B-B14F-4D97-AF65-F5344CB8AC3E}">
        <p14:creationId xmlns:p14="http://schemas.microsoft.com/office/powerpoint/2010/main" val="265242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endParaRPr kumimoji="1" lang="ja-JP" altLang="en-US"/>
          </a:p>
        </p:txBody>
      </p:sp>
      <p:sp>
        <p:nvSpPr>
          <p:cNvPr id="7" name="コンテンツ プレースホルダー 6"/>
          <p:cNvSpPr>
            <a:spLocks noGrp="1"/>
          </p:cNvSpPr>
          <p:nvPr>
            <p:ph idx="1"/>
          </p:nvPr>
        </p:nvSpPr>
        <p:spPr>
          <a:xfrm>
            <a:off x="1324137" y="2852936"/>
            <a:ext cx="9540551" cy="1379985"/>
          </a:xfrm>
        </p:spPr>
        <p:txBody>
          <a:bodyPr/>
          <a:lstStyle/>
          <a:p>
            <a:pPr marL="0" indent="0">
              <a:buNone/>
            </a:pPr>
            <a:r>
              <a:rPr lang="en-US" altLang="ja-JP" sz="5800" dirty="0"/>
              <a:t>1.</a:t>
            </a:r>
            <a:r>
              <a:rPr lang="ja-JP" altLang="en-US" sz="5800" dirty="0"/>
              <a:t>産業革命による暮らしの変容</a:t>
            </a:r>
            <a:endParaRPr lang="en-US" altLang="ja-JP" sz="5800" dirty="0"/>
          </a:p>
          <a:p>
            <a:endParaRPr kumimoji="1" lang="ja-JP" altLang="en-US" dirty="0"/>
          </a:p>
        </p:txBody>
      </p:sp>
    </p:spTree>
    <p:extLst>
      <p:ext uri="{BB962C8B-B14F-4D97-AF65-F5344CB8AC3E}">
        <p14:creationId xmlns:p14="http://schemas.microsoft.com/office/powerpoint/2010/main" val="3854486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205980" y="388296"/>
            <a:ext cx="7776864" cy="790164"/>
          </a:xfrm>
        </p:spPr>
        <p:txBody>
          <a:bodyPr>
            <a:normAutofit/>
          </a:bodyPr>
          <a:lstStyle/>
          <a:p>
            <a:pPr algn="ctr"/>
            <a:r>
              <a:rPr lang="en-US" altLang="ja-JP" dirty="0"/>
              <a:t>	</a:t>
            </a:r>
            <a:r>
              <a:rPr lang="ja-JP" altLang="en-US" b="1" dirty="0" smtClean="0"/>
              <a:t>日本の将来を救うのは</a:t>
            </a:r>
            <a:r>
              <a:rPr lang="en-US" altLang="ja-JP" b="1" dirty="0" smtClean="0"/>
              <a:t>Wi-Fi ⁉</a:t>
            </a:r>
            <a:endParaRPr kumimoji="1" lang="ja-JP" altLang="en-US" b="1" dirty="0"/>
          </a:p>
        </p:txBody>
      </p:sp>
      <p:sp>
        <p:nvSpPr>
          <p:cNvPr id="3" name="コンテンツ プレースホルダー 2"/>
          <p:cNvSpPr>
            <a:spLocks noGrp="1"/>
          </p:cNvSpPr>
          <p:nvPr>
            <p:ph idx="1"/>
          </p:nvPr>
        </p:nvSpPr>
        <p:spPr>
          <a:xfrm>
            <a:off x="981845" y="1340769"/>
            <a:ext cx="9674960" cy="5400600"/>
          </a:xfrm>
        </p:spPr>
        <p:txBody>
          <a:bodyPr>
            <a:normAutofit/>
          </a:bodyPr>
          <a:lstStyle/>
          <a:p>
            <a:pPr marL="0" indent="0">
              <a:buNone/>
            </a:pPr>
            <a:r>
              <a:rPr kumimoji="1" lang="ja-JP" altLang="en-US" dirty="0" smtClean="0"/>
              <a:t>　　　　</a:t>
            </a:r>
            <a:r>
              <a:rPr kumimoji="1" lang="en-US" altLang="ja-JP" sz="3200" dirty="0" smtClean="0"/>
              <a:t>Wi-Fi</a:t>
            </a:r>
            <a:r>
              <a:rPr kumimoji="1" lang="ja-JP" altLang="en-US" sz="3200" dirty="0" smtClean="0"/>
              <a:t>利用＝多様的</a:t>
            </a:r>
            <a:endParaRPr kumimoji="1" lang="en-US" altLang="ja-JP" sz="3200" dirty="0" smtClean="0"/>
          </a:p>
          <a:p>
            <a:pPr marL="0" indent="0">
              <a:buNone/>
            </a:pPr>
            <a:endParaRPr lang="en-US" altLang="ja-JP" b="1" dirty="0"/>
          </a:p>
          <a:p>
            <a:pPr marL="0" indent="0">
              <a:buNone/>
            </a:pPr>
            <a:endParaRPr kumimoji="1" lang="en-US" altLang="ja-JP" dirty="0" smtClean="0"/>
          </a:p>
          <a:p>
            <a:pPr marL="0" indent="0">
              <a:buNone/>
            </a:pPr>
            <a:r>
              <a:rPr lang="ja-JP" altLang="en-US" sz="3200" dirty="0" smtClean="0"/>
              <a:t>今まで難しかった福祉政策の実現</a:t>
            </a:r>
            <a:endParaRPr lang="en-US" altLang="ja-JP" sz="3200" dirty="0" smtClean="0"/>
          </a:p>
          <a:p>
            <a:pPr marL="0" indent="0">
              <a:buNone/>
            </a:pPr>
            <a:r>
              <a:rPr kumimoji="1" lang="ja-JP" altLang="en-US" sz="3200" dirty="0" smtClean="0"/>
              <a:t>　   </a:t>
            </a:r>
            <a:r>
              <a:rPr kumimoji="1" lang="en-US" altLang="ja-JP" sz="3200" dirty="0" smtClean="0"/>
              <a:t>Ex.)</a:t>
            </a:r>
            <a:r>
              <a:rPr kumimoji="1" lang="ja-JP" altLang="en-US" sz="3200" dirty="0" smtClean="0"/>
              <a:t>朝日通り</a:t>
            </a:r>
            <a:r>
              <a:rPr lang="ja-JP" altLang="en-US" sz="3200" dirty="0" smtClean="0"/>
              <a:t> 商店街</a:t>
            </a:r>
            <a:endParaRPr lang="en-US" altLang="ja-JP" sz="3200" dirty="0" smtClean="0"/>
          </a:p>
          <a:p>
            <a:pPr marL="0" indent="0">
              <a:buNone/>
            </a:pPr>
            <a:r>
              <a:rPr lang="en-US" altLang="ja-JP" dirty="0" smtClean="0"/>
              <a:t>      </a:t>
            </a:r>
          </a:p>
          <a:p>
            <a:pPr marL="0" indent="0">
              <a:buNone/>
            </a:pPr>
            <a:endParaRPr kumimoji="1" lang="en-US" altLang="ja-JP" dirty="0"/>
          </a:p>
          <a:p>
            <a:pPr marL="0" indent="0">
              <a:buNone/>
            </a:pPr>
            <a:endParaRPr lang="en-US" altLang="ja-JP" dirty="0" smtClean="0"/>
          </a:p>
          <a:p>
            <a:pPr marL="0" indent="0">
              <a:buNone/>
            </a:pPr>
            <a:r>
              <a:rPr kumimoji="1" lang="ja-JP" altLang="en-US" dirty="0" smtClean="0"/>
              <a:t>    </a:t>
            </a:r>
            <a:r>
              <a:rPr kumimoji="1" lang="ja-JP" altLang="en-US" sz="3200" dirty="0" smtClean="0"/>
              <a:t>　</a:t>
            </a:r>
            <a:r>
              <a:rPr lang="ja-JP" altLang="en-US" sz="3200" dirty="0" smtClean="0"/>
              <a:t>生きがいや、楽しみ</a:t>
            </a:r>
            <a:endParaRPr kumimoji="1" lang="en-US" altLang="ja-JP" sz="3200" dirty="0"/>
          </a:p>
        </p:txBody>
      </p:sp>
      <p:sp>
        <p:nvSpPr>
          <p:cNvPr id="4" name="下矢印 3"/>
          <p:cNvSpPr/>
          <p:nvPr/>
        </p:nvSpPr>
        <p:spPr>
          <a:xfrm>
            <a:off x="2708237" y="2060849"/>
            <a:ext cx="720080" cy="9361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下矢印 4"/>
          <p:cNvSpPr/>
          <p:nvPr/>
        </p:nvSpPr>
        <p:spPr>
          <a:xfrm>
            <a:off x="2708237" y="4653136"/>
            <a:ext cx="792088" cy="9361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爆発 1 5"/>
          <p:cNvSpPr/>
          <p:nvPr/>
        </p:nvSpPr>
        <p:spPr>
          <a:xfrm>
            <a:off x="5662364" y="2330588"/>
            <a:ext cx="6326079" cy="3920582"/>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600" b="1" dirty="0" smtClean="0"/>
              <a:t>無料</a:t>
            </a:r>
            <a:r>
              <a:rPr kumimoji="1" lang="en-US" altLang="ja-JP" sz="2600" b="1" dirty="0" smtClean="0"/>
              <a:t>Wi-Fi</a:t>
            </a:r>
            <a:r>
              <a:rPr kumimoji="1" lang="ja-JP" altLang="en-US" sz="2600" b="1" dirty="0" smtClean="0"/>
              <a:t>と</a:t>
            </a:r>
            <a:r>
              <a:rPr kumimoji="1" lang="en-US" altLang="ja-JP" sz="2600" b="1" dirty="0" smtClean="0"/>
              <a:t>+</a:t>
            </a:r>
            <a:r>
              <a:rPr kumimoji="1" lang="ja-JP" altLang="en-US" sz="2600" b="1" dirty="0" smtClean="0"/>
              <a:t>１の組み合わせにより地域に活力を与える！！</a:t>
            </a:r>
            <a:endParaRPr kumimoji="1" lang="ja-JP" altLang="en-US" sz="2600" b="1" dirty="0"/>
          </a:p>
        </p:txBody>
      </p:sp>
    </p:spTree>
    <p:extLst>
      <p:ext uri="{BB962C8B-B14F-4D97-AF65-F5344CB8AC3E}">
        <p14:creationId xmlns:p14="http://schemas.microsoft.com/office/powerpoint/2010/main" val="2424359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47870" y="188640"/>
            <a:ext cx="9144001" cy="815752"/>
          </a:xfrm>
        </p:spPr>
        <p:txBody>
          <a:bodyPr/>
          <a:lstStyle/>
          <a:p>
            <a:r>
              <a:rPr kumimoji="1" lang="ja-JP" altLang="en-US" b="1" dirty="0" smtClean="0"/>
              <a:t>おわりに</a:t>
            </a:r>
            <a:endParaRPr kumimoji="1" lang="ja-JP" altLang="en-US" b="1" dirty="0"/>
          </a:p>
        </p:txBody>
      </p:sp>
      <p:sp>
        <p:nvSpPr>
          <p:cNvPr id="3" name="コンテンツ プレースホルダー 2"/>
          <p:cNvSpPr>
            <a:spLocks noGrp="1"/>
          </p:cNvSpPr>
          <p:nvPr>
            <p:ph idx="1"/>
          </p:nvPr>
        </p:nvSpPr>
        <p:spPr>
          <a:xfrm>
            <a:off x="477788" y="1700808"/>
            <a:ext cx="11233248" cy="4968552"/>
          </a:xfrm>
        </p:spPr>
        <p:txBody>
          <a:bodyPr>
            <a:noAutofit/>
          </a:bodyPr>
          <a:lstStyle/>
          <a:p>
            <a:pPr marL="0" indent="0">
              <a:buNone/>
            </a:pPr>
            <a:r>
              <a:rPr lang="ja-JP" altLang="en-US" sz="3200" b="1" dirty="0" smtClean="0"/>
              <a:t>通信</a:t>
            </a:r>
            <a:r>
              <a:rPr lang="ja-JP" altLang="en-US" sz="3200" b="1" dirty="0" smtClean="0"/>
              <a:t>システムとインターネットの</a:t>
            </a:r>
            <a:r>
              <a:rPr lang="ja-JP" altLang="en-US" sz="3200" b="1" dirty="0" smtClean="0"/>
              <a:t>普及</a:t>
            </a:r>
            <a:r>
              <a:rPr lang="en-US" altLang="ja-JP" sz="3200" b="1" dirty="0" smtClean="0"/>
              <a:t>: </a:t>
            </a:r>
            <a:r>
              <a:rPr lang="ja-JP" altLang="en-US" sz="3200" b="1" dirty="0" smtClean="0"/>
              <a:t>受け入れなければならない</a:t>
            </a:r>
            <a:endParaRPr lang="en-US" altLang="ja-JP" sz="3200" b="1" dirty="0"/>
          </a:p>
          <a:p>
            <a:pPr marL="0" indent="0">
              <a:buNone/>
            </a:pPr>
            <a:r>
              <a:rPr lang="en-US" altLang="ja-JP" sz="3200" b="1" dirty="0" smtClean="0"/>
              <a:t>Wi-Fi</a:t>
            </a:r>
            <a:r>
              <a:rPr lang="ja-JP" altLang="en-US" sz="3200" b="1" dirty="0" smtClean="0"/>
              <a:t>のリスク： 便利と危険は表裏一体</a:t>
            </a:r>
            <a:endParaRPr lang="en-US" altLang="ja-JP" sz="3200" b="1" dirty="0" smtClean="0"/>
          </a:p>
          <a:p>
            <a:pPr marL="0" indent="0">
              <a:buNone/>
            </a:pPr>
            <a:r>
              <a:rPr kumimoji="1" lang="ja-JP" altLang="en-US" sz="3200" b="1" dirty="0" smtClean="0"/>
              <a:t>　</a:t>
            </a:r>
            <a:r>
              <a:rPr kumimoji="1" lang="ja-JP" altLang="en-US" sz="3200" b="1" dirty="0" smtClean="0"/>
              <a:t>                  ⇒</a:t>
            </a:r>
            <a:r>
              <a:rPr lang="ja-JP" altLang="en-US" sz="3200" b="1" dirty="0" smtClean="0"/>
              <a:t>自分</a:t>
            </a:r>
            <a:r>
              <a:rPr lang="ja-JP" altLang="en-US" sz="3200" b="1" dirty="0" smtClean="0"/>
              <a:t>の知らない間に犯罪に巻き込まれて</a:t>
            </a:r>
            <a:r>
              <a:rPr lang="ja-JP" altLang="en-US" sz="3200" b="1" dirty="0" smtClean="0"/>
              <a:t>しまう</a:t>
            </a:r>
            <a:endParaRPr lang="en-US" altLang="ja-JP" sz="3200" b="1" dirty="0"/>
          </a:p>
          <a:p>
            <a:pPr marL="0" indent="0">
              <a:buNone/>
            </a:pPr>
            <a:endParaRPr lang="en-US" altLang="ja-JP" sz="3200" b="1" dirty="0" smtClean="0"/>
          </a:p>
          <a:p>
            <a:pPr marL="0" indent="0" algn="ctr">
              <a:buNone/>
            </a:pPr>
            <a:r>
              <a:rPr lang="ja-JP" altLang="en-US" sz="3200" b="1" dirty="0" smtClean="0"/>
              <a:t>　</a:t>
            </a:r>
            <a:r>
              <a:rPr lang="en-US" altLang="ja-JP" sz="3600" b="1" u="sng" dirty="0" smtClean="0"/>
              <a:t>Wi-Fi</a:t>
            </a:r>
            <a:r>
              <a:rPr lang="ja-JP" altLang="en-US" sz="3600" b="1" u="sng" dirty="0" smtClean="0"/>
              <a:t>と何か一つを組み合わせること</a:t>
            </a:r>
            <a:r>
              <a:rPr lang="ja-JP" altLang="en-US" sz="3600" b="1" u="sng" dirty="0" smtClean="0"/>
              <a:t>で</a:t>
            </a:r>
            <a:endParaRPr lang="en-US" altLang="ja-JP" sz="3600" b="1" u="sng" dirty="0" smtClean="0"/>
          </a:p>
          <a:p>
            <a:pPr marL="0" indent="0" algn="ctr">
              <a:buNone/>
            </a:pPr>
            <a:r>
              <a:rPr lang="ja-JP" altLang="en-US" sz="3600" dirty="0"/>
              <a:t>　　　　　　　　　</a:t>
            </a:r>
            <a:r>
              <a:rPr lang="ja-JP" altLang="en-US" sz="3600" b="1" u="sng" dirty="0" smtClean="0">
                <a:solidFill>
                  <a:srgbClr val="FF0000"/>
                </a:solidFill>
              </a:rPr>
              <a:t>活性化</a:t>
            </a:r>
            <a:r>
              <a:rPr lang="ja-JP" altLang="en-US" sz="3600" b="1" u="sng" dirty="0" smtClean="0">
                <a:solidFill>
                  <a:srgbClr val="FF0000"/>
                </a:solidFill>
              </a:rPr>
              <a:t>につながる</a:t>
            </a:r>
            <a:r>
              <a:rPr lang="ja-JP" altLang="en-US" sz="3600" b="1" u="sng" dirty="0" smtClean="0">
                <a:solidFill>
                  <a:srgbClr val="FF0000"/>
                </a:solidFill>
              </a:rPr>
              <a:t>可能性</a:t>
            </a:r>
            <a:r>
              <a:rPr lang="ja-JP" altLang="en-US" sz="3600" b="1" u="sng" dirty="0" smtClean="0">
                <a:solidFill>
                  <a:srgbClr val="FF0000"/>
                </a:solidFill>
              </a:rPr>
              <a:t>が生まれる</a:t>
            </a:r>
            <a:r>
              <a:rPr lang="ja-JP" altLang="en-US" sz="3600" b="1" dirty="0" smtClean="0"/>
              <a:t>！！</a:t>
            </a:r>
            <a:endParaRPr lang="en-US" altLang="ja-JP" sz="3600" b="1" dirty="0" smtClean="0"/>
          </a:p>
        </p:txBody>
      </p:sp>
    </p:spTree>
    <p:extLst>
      <p:ext uri="{BB962C8B-B14F-4D97-AF65-F5344CB8AC3E}">
        <p14:creationId xmlns:p14="http://schemas.microsoft.com/office/powerpoint/2010/main" val="920538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テキスト ボックス 3"/>
          <p:cNvSpPr txBox="1"/>
          <p:nvPr/>
        </p:nvSpPr>
        <p:spPr>
          <a:xfrm>
            <a:off x="1341884" y="2276872"/>
            <a:ext cx="9505056" cy="701731"/>
          </a:xfrm>
          <a:prstGeom prst="rect">
            <a:avLst/>
          </a:prstGeom>
          <a:noFill/>
        </p:spPr>
        <p:txBody>
          <a:bodyPr wrap="square" rtlCol="0">
            <a:spAutoFit/>
          </a:bodyPr>
          <a:lstStyle/>
          <a:p>
            <a:pPr algn="ctr">
              <a:lnSpc>
                <a:spcPct val="90000"/>
              </a:lnSpc>
            </a:pPr>
            <a:r>
              <a:rPr kumimoji="1" lang="ja-JP" altLang="en-US" sz="4400" dirty="0" smtClean="0">
                <a:latin typeface="HGS明朝B" panose="02020800000000000000" pitchFamily="18" charset="-128"/>
                <a:ea typeface="HGS明朝B" panose="02020800000000000000" pitchFamily="18" charset="-128"/>
              </a:rPr>
              <a:t>ご静聴ありがとうございました！</a:t>
            </a:r>
            <a:endParaRPr kumimoji="1" lang="ja-JP" altLang="en-US" sz="4400" dirty="0">
              <a:latin typeface="HGS明朝B" panose="02020800000000000000" pitchFamily="18" charset="-128"/>
              <a:ea typeface="HGS明朝B" panose="02020800000000000000" pitchFamily="18" charset="-128"/>
            </a:endParaRPr>
          </a:p>
        </p:txBody>
      </p:sp>
      <p:sp>
        <p:nvSpPr>
          <p:cNvPr id="5" name="テキスト ボックス 4"/>
          <p:cNvSpPr txBox="1"/>
          <p:nvPr/>
        </p:nvSpPr>
        <p:spPr>
          <a:xfrm>
            <a:off x="3718148" y="3717032"/>
            <a:ext cx="4536504" cy="2031325"/>
          </a:xfrm>
          <a:prstGeom prst="rect">
            <a:avLst/>
          </a:prstGeom>
          <a:noFill/>
        </p:spPr>
        <p:txBody>
          <a:bodyPr wrap="square" rtlCol="0">
            <a:spAutoFit/>
          </a:bodyPr>
          <a:lstStyle/>
          <a:p>
            <a:pPr>
              <a:lnSpc>
                <a:spcPct val="90000"/>
              </a:lnSpc>
            </a:pPr>
            <a:r>
              <a:rPr kumimoji="1" lang="ja-JP" altLang="en-US" sz="2800" dirty="0" smtClean="0"/>
              <a:t>宇都宮大学　行政学研究室</a:t>
            </a:r>
            <a:endParaRPr kumimoji="1" lang="en-US" altLang="ja-JP" sz="2800" dirty="0" smtClean="0"/>
          </a:p>
          <a:p>
            <a:pPr algn="ctr">
              <a:lnSpc>
                <a:spcPct val="90000"/>
              </a:lnSpc>
            </a:pPr>
            <a:r>
              <a:rPr kumimoji="1" lang="ja-JP" altLang="en-US" sz="2800" dirty="0" smtClean="0"/>
              <a:t>飯塚　瞳</a:t>
            </a:r>
            <a:endParaRPr kumimoji="1" lang="en-US" altLang="ja-JP" sz="2800" dirty="0" smtClean="0"/>
          </a:p>
          <a:p>
            <a:pPr algn="ctr">
              <a:lnSpc>
                <a:spcPct val="90000"/>
              </a:lnSpc>
            </a:pPr>
            <a:r>
              <a:rPr kumimoji="1" lang="ja-JP" altLang="en-US" sz="2800" dirty="0" smtClean="0"/>
              <a:t>佐川　琴美</a:t>
            </a:r>
            <a:endParaRPr kumimoji="1" lang="en-US" altLang="ja-JP" sz="2800" dirty="0" smtClean="0"/>
          </a:p>
          <a:p>
            <a:pPr algn="ctr">
              <a:lnSpc>
                <a:spcPct val="90000"/>
              </a:lnSpc>
            </a:pPr>
            <a:r>
              <a:rPr kumimoji="1" lang="ja-JP" altLang="en-US" sz="2800" dirty="0" smtClean="0"/>
              <a:t>高橋　隆浩</a:t>
            </a:r>
            <a:endParaRPr kumimoji="1" lang="en-US" altLang="ja-JP" sz="2800" dirty="0" smtClean="0"/>
          </a:p>
          <a:p>
            <a:pPr algn="ctr">
              <a:lnSpc>
                <a:spcPct val="90000"/>
              </a:lnSpc>
            </a:pPr>
            <a:r>
              <a:rPr kumimoji="1" lang="ja-JP" altLang="en-US" sz="2800" dirty="0" smtClean="0"/>
              <a:t>吉田　正絵</a:t>
            </a:r>
            <a:endParaRPr kumimoji="1" lang="ja-JP" altLang="en-US" sz="2800" dirty="0"/>
          </a:p>
        </p:txBody>
      </p:sp>
    </p:spTree>
    <p:extLst>
      <p:ext uri="{BB962C8B-B14F-4D97-AF65-F5344CB8AC3E}">
        <p14:creationId xmlns:p14="http://schemas.microsoft.com/office/powerpoint/2010/main" val="2232897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02930" y="404664"/>
            <a:ext cx="3512015" cy="1140614"/>
          </a:xfrm>
        </p:spPr>
        <p:txBody>
          <a:bodyPr>
            <a:normAutofit/>
          </a:bodyPr>
          <a:lstStyle/>
          <a:p>
            <a:r>
              <a:rPr lang="en-US" altLang="ja-JP" sz="3800" b="1" dirty="0" smtClean="0"/>
              <a:t>IT</a:t>
            </a:r>
            <a:r>
              <a:rPr lang="ja-JP" altLang="en-US" sz="3800" b="1" dirty="0" smtClean="0"/>
              <a:t>革命の到来</a:t>
            </a:r>
            <a:r>
              <a:rPr lang="en-US" altLang="ja-JP" sz="3800" b="1" dirty="0"/>
              <a:t/>
            </a:r>
            <a:br>
              <a:rPr lang="en-US" altLang="ja-JP" sz="3800" b="1" dirty="0"/>
            </a:br>
            <a:endParaRPr kumimoji="1" lang="ja-JP" altLang="en-US" sz="3800" b="1" dirty="0"/>
          </a:p>
        </p:txBody>
      </p:sp>
      <p:sp>
        <p:nvSpPr>
          <p:cNvPr id="3" name="コンテンツ プレースホルダー 2"/>
          <p:cNvSpPr>
            <a:spLocks noGrp="1"/>
          </p:cNvSpPr>
          <p:nvPr>
            <p:ph idx="1"/>
          </p:nvPr>
        </p:nvSpPr>
        <p:spPr>
          <a:xfrm>
            <a:off x="477788" y="1682884"/>
            <a:ext cx="11449272" cy="4536504"/>
          </a:xfrm>
        </p:spPr>
        <p:txBody>
          <a:bodyPr>
            <a:normAutofit/>
          </a:bodyPr>
          <a:lstStyle/>
          <a:p>
            <a:r>
              <a:rPr kumimoji="1" lang="ja-JP" altLang="en-US" sz="2800" dirty="0" smtClean="0"/>
              <a:t>第一次産業革命</a:t>
            </a:r>
            <a:r>
              <a:rPr kumimoji="1" lang="ja-JP" altLang="en-US" dirty="0" smtClean="0"/>
              <a:t>（</a:t>
            </a:r>
            <a:r>
              <a:rPr kumimoji="1" lang="en-US" altLang="ja-JP" dirty="0" smtClean="0"/>
              <a:t>18c</a:t>
            </a:r>
            <a:r>
              <a:rPr kumimoji="1" lang="ja-JP" altLang="en-US" dirty="0" smtClean="0"/>
              <a:t>後半）</a:t>
            </a:r>
            <a:endParaRPr lang="en-US" altLang="ja-JP" dirty="0" smtClean="0"/>
          </a:p>
          <a:p>
            <a:pPr marL="0" indent="0">
              <a:buNone/>
            </a:pPr>
            <a:r>
              <a:rPr lang="ja-JP" altLang="en-US" dirty="0" smtClean="0"/>
              <a:t>　英国で始まった、手工業に変わる機械の発明や蒸気機関と石炭利用の発展</a:t>
            </a:r>
            <a:endParaRPr kumimoji="1" lang="en-US" altLang="ja-JP" dirty="0" smtClean="0"/>
          </a:p>
          <a:p>
            <a:pPr>
              <a:lnSpc>
                <a:spcPct val="130000"/>
              </a:lnSpc>
            </a:pPr>
            <a:r>
              <a:rPr lang="ja-JP" altLang="en-US" sz="2800" dirty="0" smtClean="0"/>
              <a:t>第二次産業革命</a:t>
            </a:r>
            <a:r>
              <a:rPr lang="ja-JP" altLang="en-US" dirty="0" smtClean="0"/>
              <a:t>（</a:t>
            </a:r>
            <a:r>
              <a:rPr lang="en-US" altLang="ja-JP" dirty="0" smtClean="0"/>
              <a:t>19c</a:t>
            </a:r>
            <a:r>
              <a:rPr lang="ja-JP" altLang="en-US" dirty="0" smtClean="0"/>
              <a:t>後半）</a:t>
            </a:r>
            <a:endParaRPr lang="en-US" altLang="ja-JP" dirty="0" smtClean="0"/>
          </a:p>
          <a:p>
            <a:pPr marL="0" indent="0">
              <a:buNone/>
            </a:pPr>
            <a:r>
              <a:rPr lang="ja-JP" altLang="en-US" dirty="0" smtClean="0"/>
              <a:t>　ドイツ・アメリカで石油を利用した化学工業と、機械・造船などの重工業の発展</a:t>
            </a:r>
            <a:endParaRPr lang="en-US" altLang="ja-JP" dirty="0" smtClean="0"/>
          </a:p>
          <a:p>
            <a:pPr>
              <a:lnSpc>
                <a:spcPct val="130000"/>
              </a:lnSpc>
            </a:pPr>
            <a:r>
              <a:rPr kumimoji="1" lang="ja-JP" altLang="en-US" sz="3200" b="1" dirty="0" smtClean="0">
                <a:latin typeface="HG創英ﾌﾟﾚｾﾞﾝｽEB" panose="02020809000000000000" pitchFamily="17" charset="-128"/>
                <a:ea typeface="HG創英ﾌﾟﾚｾﾞﾝｽEB" panose="02020809000000000000" pitchFamily="17" charset="-128"/>
              </a:rPr>
              <a:t>第三次産業革命</a:t>
            </a:r>
            <a:r>
              <a:rPr kumimoji="1" lang="en-US" altLang="ja-JP" sz="3200" b="1" dirty="0" smtClean="0">
                <a:latin typeface="HG創英ﾌﾟﾚｾﾞﾝｽEB" panose="02020809000000000000" pitchFamily="17" charset="-128"/>
                <a:ea typeface="HG創英ﾌﾟﾚｾﾞﾝｽEB" panose="02020809000000000000" pitchFamily="17" charset="-128"/>
              </a:rPr>
              <a:t>(20c</a:t>
            </a:r>
            <a:r>
              <a:rPr kumimoji="1" lang="ja-JP" altLang="en-US" sz="3200" b="1" dirty="0" smtClean="0">
                <a:latin typeface="HG創英ﾌﾟﾚｾﾞﾝｽEB" panose="02020809000000000000" pitchFamily="17" charset="-128"/>
                <a:ea typeface="HG創英ﾌﾟﾚｾﾞﾝｽEB" panose="02020809000000000000" pitchFamily="17" charset="-128"/>
              </a:rPr>
              <a:t>後半</a:t>
            </a:r>
            <a:r>
              <a:rPr kumimoji="1" lang="en-US" altLang="ja-JP" sz="3200" b="1" dirty="0" smtClean="0">
                <a:latin typeface="HG創英ﾌﾟﾚｾﾞﾝｽEB" panose="02020809000000000000" pitchFamily="17" charset="-128"/>
                <a:ea typeface="HG創英ﾌﾟﾚｾﾞﾝｽEB" panose="02020809000000000000" pitchFamily="17" charset="-128"/>
              </a:rPr>
              <a:t>)</a:t>
            </a:r>
          </a:p>
          <a:p>
            <a:pPr marL="0" indent="0">
              <a:buNone/>
            </a:pPr>
            <a:r>
              <a:rPr lang="ja-JP" altLang="en-US" sz="3200" b="1" dirty="0" smtClean="0">
                <a:latin typeface="HG創英ﾌﾟﾚｾﾞﾝｽEB" panose="02020809000000000000" pitchFamily="17" charset="-128"/>
                <a:ea typeface="HG創英ﾌﾟﾚｾﾞﾝｽEB" panose="02020809000000000000" pitchFamily="17" charset="-128"/>
              </a:rPr>
              <a:t>　</a:t>
            </a:r>
            <a:r>
              <a:rPr lang="en-US" altLang="ja-JP" sz="3200" b="1" dirty="0" smtClean="0">
                <a:latin typeface="HG創英ﾌﾟﾚｾﾞﾝｽEB" panose="02020809000000000000" pitchFamily="17" charset="-128"/>
                <a:ea typeface="HG創英ﾌﾟﾚｾﾞﾝｽEB" panose="02020809000000000000" pitchFamily="17" charset="-128"/>
              </a:rPr>
              <a:t>70</a:t>
            </a:r>
            <a:r>
              <a:rPr lang="ja-JP" altLang="en-US" sz="3200" b="1" dirty="0" smtClean="0">
                <a:latin typeface="HG創英ﾌﾟﾚｾﾞﾝｽEB" panose="02020809000000000000" pitchFamily="17" charset="-128"/>
                <a:ea typeface="HG創英ﾌﾟﾚｾﾞﾝｽEB" panose="02020809000000000000" pitchFamily="17" charset="-128"/>
              </a:rPr>
              <a:t>年代の半導体技術の発達と</a:t>
            </a:r>
            <a:r>
              <a:rPr lang="en-US" altLang="ja-JP" sz="3200" b="1" dirty="0" smtClean="0">
                <a:latin typeface="HG創英ﾌﾟﾚｾﾞﾝｽEB" panose="02020809000000000000" pitchFamily="17" charset="-128"/>
                <a:ea typeface="HG創英ﾌﾟﾚｾﾞﾝｽEB" panose="02020809000000000000" pitchFamily="17" charset="-128"/>
              </a:rPr>
              <a:t>90</a:t>
            </a:r>
            <a:r>
              <a:rPr lang="ja-JP" altLang="en-US" sz="3200" b="1" dirty="0" smtClean="0">
                <a:latin typeface="HG創英ﾌﾟﾚｾﾞﾝｽEB" panose="02020809000000000000" pitchFamily="17" charset="-128"/>
                <a:ea typeface="HG創英ﾌﾟﾚｾﾞﾝｽEB" panose="02020809000000000000" pitchFamily="17" charset="-128"/>
              </a:rPr>
              <a:t>年代に本格化する情報技術の発展</a:t>
            </a:r>
            <a:endParaRPr lang="en-US" altLang="ja-JP" sz="3200" b="1" dirty="0">
              <a:latin typeface="HG創英ﾌﾟﾚｾﾞﾝｽEB" panose="02020809000000000000" pitchFamily="17" charset="-128"/>
              <a:ea typeface="HG創英ﾌﾟﾚｾﾞﾝｽEB" panose="02020809000000000000" pitchFamily="17" charset="-128"/>
            </a:endParaRPr>
          </a:p>
          <a:p>
            <a:pPr marL="0" indent="0">
              <a:buNone/>
            </a:pPr>
            <a:endParaRPr kumimoji="1" lang="en-US" altLang="ja-JP" dirty="0" smtClean="0"/>
          </a:p>
          <a:p>
            <a:endParaRPr kumimoji="1" lang="ja-JP" altLang="en-US" dirty="0"/>
          </a:p>
        </p:txBody>
      </p:sp>
      <p:sp>
        <p:nvSpPr>
          <p:cNvPr id="5" name="正方形/長方形 4"/>
          <p:cNvSpPr/>
          <p:nvPr/>
        </p:nvSpPr>
        <p:spPr>
          <a:xfrm>
            <a:off x="5581816" y="6021288"/>
            <a:ext cx="5769181" cy="461665"/>
          </a:xfrm>
          <a:prstGeom prst="rect">
            <a:avLst/>
          </a:prstGeom>
        </p:spPr>
        <p:txBody>
          <a:bodyPr wrap="square">
            <a:spAutoFit/>
          </a:bodyPr>
          <a:lstStyle/>
          <a:p>
            <a:r>
              <a:rPr lang="ja-JP" altLang="en-US" sz="1200" dirty="0" smtClean="0">
                <a:solidFill>
                  <a:schemeClr val="tx1">
                    <a:lumMod val="65000"/>
                  </a:schemeClr>
                </a:solidFill>
                <a:latin typeface="Yu Gothic UI" panose="020B0500000000000000" pitchFamily="50" charset="-128"/>
                <a:ea typeface="Yu Gothic UI" panose="020B0500000000000000" pitchFamily="50" charset="-128"/>
              </a:rPr>
              <a:t>（出所：「世界史の窓」、</a:t>
            </a:r>
            <a:r>
              <a:rPr lang="en-US" altLang="ja-JP" sz="1200" dirty="0" smtClean="0">
                <a:solidFill>
                  <a:schemeClr val="tx1">
                    <a:lumMod val="65000"/>
                  </a:schemeClr>
                </a:solidFill>
                <a:latin typeface="Yu Gothic UI" panose="020B0500000000000000" pitchFamily="50" charset="-128"/>
                <a:ea typeface="Yu Gothic UI" panose="020B0500000000000000" pitchFamily="50" charset="-128"/>
                <a:hlinkClick r:id="rId2"/>
              </a:rPr>
              <a:t>http</a:t>
            </a:r>
            <a:r>
              <a:rPr lang="en-US" altLang="ja-JP" sz="1200" dirty="0">
                <a:solidFill>
                  <a:schemeClr val="tx1">
                    <a:lumMod val="65000"/>
                  </a:schemeClr>
                </a:solidFill>
                <a:latin typeface="Yu Gothic UI" panose="020B0500000000000000" pitchFamily="50" charset="-128"/>
                <a:ea typeface="Yu Gothic UI" panose="020B0500000000000000" pitchFamily="50" charset="-128"/>
                <a:hlinkClick r:id="rId2"/>
              </a:rPr>
              <a:t>://</a:t>
            </a:r>
            <a:r>
              <a:rPr lang="en-US" altLang="ja-JP" sz="1200" dirty="0" smtClean="0">
                <a:solidFill>
                  <a:schemeClr val="tx1">
                    <a:lumMod val="65000"/>
                  </a:schemeClr>
                </a:solidFill>
                <a:latin typeface="Yu Gothic UI" panose="020B0500000000000000" pitchFamily="50" charset="-128"/>
                <a:ea typeface="Yu Gothic UI" panose="020B0500000000000000" pitchFamily="50" charset="-128"/>
                <a:hlinkClick r:id="rId2"/>
              </a:rPr>
              <a:t>www.y-history.net/appendix/wh1101-000.html#top</a:t>
            </a:r>
            <a:r>
              <a:rPr lang="ja-JP" altLang="en-US" sz="1200" dirty="0" smtClean="0">
                <a:solidFill>
                  <a:schemeClr val="tx1">
                    <a:lumMod val="65000"/>
                  </a:schemeClr>
                </a:solidFill>
                <a:latin typeface="Yu Gothic UI" panose="020B0500000000000000" pitchFamily="50" charset="-128"/>
                <a:ea typeface="Yu Gothic UI" panose="020B0500000000000000" pitchFamily="50" charset="-128"/>
              </a:rPr>
              <a:t>　</a:t>
            </a:r>
            <a:endParaRPr lang="en-US" altLang="ja-JP" sz="1200" dirty="0" smtClean="0">
              <a:solidFill>
                <a:schemeClr val="tx1">
                  <a:lumMod val="65000"/>
                </a:schemeClr>
              </a:solidFill>
              <a:latin typeface="Yu Gothic UI" panose="020B0500000000000000" pitchFamily="50" charset="-128"/>
              <a:ea typeface="Yu Gothic UI" panose="020B0500000000000000" pitchFamily="50" charset="-128"/>
            </a:endParaRPr>
          </a:p>
          <a:p>
            <a:r>
              <a:rPr lang="en-US" altLang="ja-JP" sz="1200" dirty="0" smtClean="0">
                <a:solidFill>
                  <a:schemeClr val="tx1">
                    <a:lumMod val="65000"/>
                  </a:schemeClr>
                </a:solidFill>
                <a:latin typeface="Yu Gothic UI" panose="020B0500000000000000" pitchFamily="50" charset="-128"/>
                <a:ea typeface="Yu Gothic UI" panose="020B0500000000000000" pitchFamily="50" charset="-128"/>
              </a:rPr>
              <a:t>2015</a:t>
            </a:r>
            <a:r>
              <a:rPr lang="ja-JP" altLang="en-US" sz="1200" dirty="0" smtClean="0">
                <a:solidFill>
                  <a:schemeClr val="tx1">
                    <a:lumMod val="65000"/>
                  </a:schemeClr>
                </a:solidFill>
                <a:latin typeface="Yu Gothic UI" panose="020B0500000000000000" pitchFamily="50" charset="-128"/>
                <a:ea typeface="Yu Gothic UI" panose="020B0500000000000000" pitchFamily="50" charset="-128"/>
              </a:rPr>
              <a:t>年</a:t>
            </a:r>
            <a:r>
              <a:rPr lang="en-US" altLang="ja-JP" sz="1200" dirty="0" smtClean="0">
                <a:solidFill>
                  <a:schemeClr val="tx1">
                    <a:lumMod val="65000"/>
                  </a:schemeClr>
                </a:solidFill>
                <a:latin typeface="Yu Gothic UI" panose="020B0500000000000000" pitchFamily="50" charset="-128"/>
                <a:ea typeface="Yu Gothic UI" panose="020B0500000000000000" pitchFamily="50" charset="-128"/>
              </a:rPr>
              <a:t>11</a:t>
            </a:r>
            <a:r>
              <a:rPr lang="ja-JP" altLang="en-US" sz="1200" dirty="0" smtClean="0">
                <a:solidFill>
                  <a:schemeClr val="tx1">
                    <a:lumMod val="65000"/>
                  </a:schemeClr>
                </a:solidFill>
                <a:latin typeface="Yu Gothic UI" panose="020B0500000000000000" pitchFamily="50" charset="-128"/>
                <a:ea typeface="Yu Gothic UI" panose="020B0500000000000000" pitchFamily="50" charset="-128"/>
              </a:rPr>
              <a:t>月２９日アクセス）</a:t>
            </a:r>
            <a:endParaRPr lang="ja-JP" altLang="en-US" sz="1200" dirty="0">
              <a:solidFill>
                <a:schemeClr val="tx1">
                  <a:lumMod val="65000"/>
                </a:schemeClr>
              </a:solidFill>
            </a:endParaRPr>
          </a:p>
        </p:txBody>
      </p:sp>
    </p:spTree>
    <p:extLst>
      <p:ext uri="{BB962C8B-B14F-4D97-AF65-F5344CB8AC3E}">
        <p14:creationId xmlns:p14="http://schemas.microsoft.com/office/powerpoint/2010/main" val="2278446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09836" y="404664"/>
            <a:ext cx="7596335" cy="843880"/>
          </a:xfrm>
        </p:spPr>
        <p:txBody>
          <a:bodyPr/>
          <a:lstStyle/>
          <a:p>
            <a:r>
              <a:rPr kumimoji="1" lang="en-US" altLang="ja-JP" b="1" dirty="0" smtClean="0"/>
              <a:t>2020</a:t>
            </a:r>
            <a:r>
              <a:rPr kumimoji="1" lang="ja-JP" altLang="en-US" b="1" dirty="0" smtClean="0"/>
              <a:t>年東京五輪に向けた取り組み</a:t>
            </a:r>
            <a:endParaRPr kumimoji="1" lang="ja-JP" altLang="en-US" b="1" dirty="0"/>
          </a:p>
        </p:txBody>
      </p:sp>
      <p:sp>
        <p:nvSpPr>
          <p:cNvPr id="3" name="コンテンツ プレースホルダー 2"/>
          <p:cNvSpPr>
            <a:spLocks noGrp="1"/>
          </p:cNvSpPr>
          <p:nvPr>
            <p:ph idx="1"/>
          </p:nvPr>
        </p:nvSpPr>
        <p:spPr>
          <a:xfrm>
            <a:off x="909836" y="2492896"/>
            <a:ext cx="9577063" cy="3240360"/>
          </a:xfrm>
        </p:spPr>
        <p:txBody>
          <a:bodyPr>
            <a:normAutofit/>
          </a:bodyPr>
          <a:lstStyle/>
          <a:p>
            <a:pPr marL="0" indent="0">
              <a:buNone/>
            </a:pPr>
            <a:r>
              <a:rPr lang="ja-JP" altLang="en-US" sz="2900" dirty="0" smtClean="0"/>
              <a:t>①</a:t>
            </a:r>
            <a:r>
              <a:rPr lang="en-US" altLang="ja-JP" sz="2900" dirty="0"/>
              <a:t>Wi-Fi</a:t>
            </a:r>
            <a:r>
              <a:rPr lang="ja-JP" altLang="en-US" sz="2900" dirty="0"/>
              <a:t>環境整備に取り組む</a:t>
            </a:r>
            <a:r>
              <a:rPr lang="ja-JP" altLang="en-US" sz="2900" dirty="0">
                <a:solidFill>
                  <a:srgbClr val="FFC000"/>
                </a:solidFill>
              </a:rPr>
              <a:t>自治体を積極支援</a:t>
            </a:r>
            <a:r>
              <a:rPr lang="ja-JP" altLang="en-US" sz="2900" dirty="0" smtClean="0"/>
              <a:t>。</a:t>
            </a:r>
            <a:endParaRPr lang="en-US" altLang="ja-JP" sz="2900" dirty="0" smtClean="0"/>
          </a:p>
          <a:p>
            <a:pPr marL="0" indent="0">
              <a:buNone/>
            </a:pPr>
            <a:r>
              <a:rPr lang="ja-JP" altLang="en-US" sz="2900" dirty="0" smtClean="0"/>
              <a:t>②</a:t>
            </a:r>
            <a:r>
              <a:rPr lang="ja-JP" altLang="en-US" sz="2900" dirty="0"/>
              <a:t>東京五輪に向けて、観光や防災の情報配信における</a:t>
            </a:r>
            <a:r>
              <a:rPr lang="en-US" altLang="ja-JP" sz="2900" dirty="0"/>
              <a:t>Wi-Fi</a:t>
            </a:r>
            <a:r>
              <a:rPr lang="ja-JP" altLang="en-US" sz="2900" dirty="0"/>
              <a:t>とデジタルサイネージ等の相互連携を推進。  </a:t>
            </a:r>
            <a:endParaRPr lang="en-US" altLang="ja-JP" sz="2900" dirty="0"/>
          </a:p>
          <a:p>
            <a:pPr marL="0" indent="0">
              <a:buNone/>
            </a:pPr>
            <a:r>
              <a:rPr lang="ja-JP" altLang="en-US" sz="2900" dirty="0" smtClean="0"/>
              <a:t>③地域</a:t>
            </a:r>
            <a:r>
              <a:rPr lang="ja-JP" altLang="en-US" sz="2900" dirty="0"/>
              <a:t>や事業者を</a:t>
            </a:r>
            <a:r>
              <a:rPr lang="ja-JP" altLang="en-US" sz="2900" dirty="0" smtClean="0"/>
              <a:t>超えて</a:t>
            </a:r>
            <a:r>
              <a:rPr lang="en-US" altLang="ja-JP" sz="2900" dirty="0" smtClean="0"/>
              <a:t>Wi-Fi</a:t>
            </a:r>
            <a:r>
              <a:rPr lang="ja-JP" altLang="en-US" sz="2900" dirty="0"/>
              <a:t>の</a:t>
            </a:r>
            <a:r>
              <a:rPr lang="ja-JP" altLang="en-US" sz="2900" dirty="0" smtClean="0"/>
              <a:t>認証方式の</a:t>
            </a:r>
            <a:r>
              <a:rPr lang="ja-JP" altLang="en-US" sz="2900" dirty="0"/>
              <a:t>統一</a:t>
            </a:r>
            <a:r>
              <a:rPr lang="ja-JP" altLang="en-US" sz="2900" dirty="0" smtClean="0"/>
              <a:t>。  </a:t>
            </a:r>
            <a:endParaRPr lang="en-US" altLang="ja-JP" sz="2900" dirty="0" smtClean="0"/>
          </a:p>
          <a:p>
            <a:pPr marL="0" indent="0">
              <a:buNone/>
            </a:pPr>
            <a:r>
              <a:rPr lang="ja-JP" altLang="en-US" sz="2900" dirty="0" smtClean="0"/>
              <a:t>④</a:t>
            </a:r>
            <a:r>
              <a:rPr lang="en-US" altLang="ja-JP" sz="2900" dirty="0"/>
              <a:t>Wi-Fi</a:t>
            </a:r>
            <a:r>
              <a:rPr lang="ja-JP" altLang="en-US" sz="2900" dirty="0"/>
              <a:t>スポットを表示</a:t>
            </a:r>
            <a:r>
              <a:rPr lang="ja-JP" altLang="en-US" sz="2900" dirty="0" smtClean="0"/>
              <a:t>した</a:t>
            </a:r>
            <a:r>
              <a:rPr lang="ja-JP" altLang="en-US" sz="2900" dirty="0" smtClean="0">
                <a:solidFill>
                  <a:srgbClr val="FFC000"/>
                </a:solidFill>
              </a:rPr>
              <a:t>ウェブサイトの充実</a:t>
            </a:r>
            <a:r>
              <a:rPr lang="ja-JP" altLang="en-US" sz="2900" dirty="0" smtClean="0"/>
              <a:t>等。</a:t>
            </a:r>
            <a:endParaRPr kumimoji="1" lang="ja-JP" altLang="en-US" sz="2900" dirty="0"/>
          </a:p>
        </p:txBody>
      </p:sp>
      <p:sp>
        <p:nvSpPr>
          <p:cNvPr id="5" name="正方形/長方形 4"/>
          <p:cNvSpPr/>
          <p:nvPr/>
        </p:nvSpPr>
        <p:spPr>
          <a:xfrm>
            <a:off x="6022404" y="5774050"/>
            <a:ext cx="3631122" cy="276999"/>
          </a:xfrm>
          <a:prstGeom prst="rect">
            <a:avLst/>
          </a:prstGeom>
        </p:spPr>
        <p:txBody>
          <a:bodyPr wrap="none">
            <a:spAutoFit/>
          </a:bodyPr>
          <a:lstStyle/>
          <a:p>
            <a:r>
              <a:rPr lang="ja-JP" altLang="en-US" sz="1200" dirty="0">
                <a:solidFill>
                  <a:schemeClr val="tx1">
                    <a:lumMod val="65000"/>
                  </a:schemeClr>
                </a:solidFill>
              </a:rPr>
              <a:t>（出所：総務省 情報流通行政局 地域通信振興課）</a:t>
            </a:r>
            <a:endParaRPr lang="en-US" altLang="ja-JP" sz="1200" dirty="0">
              <a:solidFill>
                <a:schemeClr val="tx1">
                  <a:lumMod val="65000"/>
                </a:schemeClr>
              </a:solidFill>
            </a:endParaRPr>
          </a:p>
        </p:txBody>
      </p:sp>
    </p:spTree>
    <p:extLst>
      <p:ext uri="{BB962C8B-B14F-4D97-AF65-F5344CB8AC3E}">
        <p14:creationId xmlns:p14="http://schemas.microsoft.com/office/powerpoint/2010/main" val="1050912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グループ化 8"/>
          <p:cNvGrpSpPr/>
          <p:nvPr/>
        </p:nvGrpSpPr>
        <p:grpSpPr>
          <a:xfrm>
            <a:off x="694102" y="1916832"/>
            <a:ext cx="11011379" cy="1451632"/>
            <a:chOff x="-2903856" y="3328936"/>
            <a:chExt cx="13507139" cy="1745041"/>
          </a:xfrm>
        </p:grpSpPr>
        <p:sp>
          <p:nvSpPr>
            <p:cNvPr id="10" name="右矢印 9"/>
            <p:cNvSpPr/>
            <p:nvPr/>
          </p:nvSpPr>
          <p:spPr>
            <a:xfrm>
              <a:off x="2580543" y="3585649"/>
              <a:ext cx="2538341" cy="983670"/>
            </a:xfrm>
            <a:prstGeom prst="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1" name="フリーフォーム 10"/>
            <p:cNvSpPr/>
            <p:nvPr/>
          </p:nvSpPr>
          <p:spPr>
            <a:xfrm>
              <a:off x="-2903856" y="3328936"/>
              <a:ext cx="4807890" cy="1745041"/>
            </a:xfrm>
            <a:custGeom>
              <a:avLst/>
              <a:gdLst>
                <a:gd name="connsiteX0" fmla="*/ 0 w 3604311"/>
                <a:gd name="connsiteY0" fmla="*/ 274325 h 1645920"/>
                <a:gd name="connsiteX1" fmla="*/ 274325 w 3604311"/>
                <a:gd name="connsiteY1" fmla="*/ 0 h 1645920"/>
                <a:gd name="connsiteX2" fmla="*/ 3329986 w 3604311"/>
                <a:gd name="connsiteY2" fmla="*/ 0 h 1645920"/>
                <a:gd name="connsiteX3" fmla="*/ 3604311 w 3604311"/>
                <a:gd name="connsiteY3" fmla="*/ 274325 h 1645920"/>
                <a:gd name="connsiteX4" fmla="*/ 3604311 w 3604311"/>
                <a:gd name="connsiteY4" fmla="*/ 1371595 h 1645920"/>
                <a:gd name="connsiteX5" fmla="*/ 3329986 w 3604311"/>
                <a:gd name="connsiteY5" fmla="*/ 1645920 h 1645920"/>
                <a:gd name="connsiteX6" fmla="*/ 274325 w 3604311"/>
                <a:gd name="connsiteY6" fmla="*/ 1645920 h 1645920"/>
                <a:gd name="connsiteX7" fmla="*/ 0 w 3604311"/>
                <a:gd name="connsiteY7" fmla="*/ 1371595 h 1645920"/>
                <a:gd name="connsiteX8" fmla="*/ 0 w 3604311"/>
                <a:gd name="connsiteY8" fmla="*/ 274325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04311" h="1645920">
                  <a:moveTo>
                    <a:pt x="0" y="274325"/>
                  </a:moveTo>
                  <a:cubicBezTo>
                    <a:pt x="0" y="122819"/>
                    <a:pt x="122819" y="0"/>
                    <a:pt x="274325" y="0"/>
                  </a:cubicBezTo>
                  <a:lnTo>
                    <a:pt x="3329986" y="0"/>
                  </a:lnTo>
                  <a:cubicBezTo>
                    <a:pt x="3481492" y="0"/>
                    <a:pt x="3604311" y="122819"/>
                    <a:pt x="3604311" y="274325"/>
                  </a:cubicBezTo>
                  <a:lnTo>
                    <a:pt x="3604311" y="1371595"/>
                  </a:lnTo>
                  <a:cubicBezTo>
                    <a:pt x="3604311" y="1523101"/>
                    <a:pt x="3481492" y="1645920"/>
                    <a:pt x="3329986" y="1645920"/>
                  </a:cubicBezTo>
                  <a:lnTo>
                    <a:pt x="274325" y="1645920"/>
                  </a:lnTo>
                  <a:cubicBezTo>
                    <a:pt x="122819" y="1645920"/>
                    <a:pt x="0" y="1523101"/>
                    <a:pt x="0" y="1371595"/>
                  </a:cubicBezTo>
                  <a:lnTo>
                    <a:pt x="0" y="27432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7997" tIns="327997" rIns="327997" bIns="327997" numCol="1" spcCol="1270" anchor="ctr" anchorCtr="0">
              <a:noAutofit/>
            </a:bodyPr>
            <a:lstStyle/>
            <a:p>
              <a:pPr lvl="0" algn="ctr" defTabSz="2889250">
                <a:lnSpc>
                  <a:spcPct val="90000"/>
                </a:lnSpc>
                <a:spcBef>
                  <a:spcPct val="0"/>
                </a:spcBef>
                <a:spcAft>
                  <a:spcPct val="35000"/>
                </a:spcAft>
              </a:pPr>
              <a:r>
                <a:rPr kumimoji="1" lang="en-US" altLang="ja-JP" sz="6500" b="1" kern="1200" dirty="0" smtClean="0"/>
                <a:t>e</a:t>
              </a:r>
              <a:r>
                <a:rPr kumimoji="1" lang="en-US" altLang="ja-JP" sz="6500" kern="1200" dirty="0" smtClean="0"/>
                <a:t>-Japan</a:t>
              </a:r>
              <a:endParaRPr kumimoji="1" lang="ja-JP" altLang="en-US" sz="6500" kern="1200" dirty="0"/>
            </a:p>
          </p:txBody>
        </p:sp>
        <p:sp>
          <p:nvSpPr>
            <p:cNvPr id="12" name="フリーフォーム 11"/>
            <p:cNvSpPr/>
            <p:nvPr/>
          </p:nvSpPr>
          <p:spPr>
            <a:xfrm>
              <a:off x="5588078" y="3378496"/>
              <a:ext cx="5015205" cy="1645921"/>
            </a:xfrm>
            <a:custGeom>
              <a:avLst/>
              <a:gdLst>
                <a:gd name="connsiteX0" fmla="*/ 0 w 3604311"/>
                <a:gd name="connsiteY0" fmla="*/ 274325 h 1645920"/>
                <a:gd name="connsiteX1" fmla="*/ 274325 w 3604311"/>
                <a:gd name="connsiteY1" fmla="*/ 0 h 1645920"/>
                <a:gd name="connsiteX2" fmla="*/ 3329986 w 3604311"/>
                <a:gd name="connsiteY2" fmla="*/ 0 h 1645920"/>
                <a:gd name="connsiteX3" fmla="*/ 3604311 w 3604311"/>
                <a:gd name="connsiteY3" fmla="*/ 274325 h 1645920"/>
                <a:gd name="connsiteX4" fmla="*/ 3604311 w 3604311"/>
                <a:gd name="connsiteY4" fmla="*/ 1371595 h 1645920"/>
                <a:gd name="connsiteX5" fmla="*/ 3329986 w 3604311"/>
                <a:gd name="connsiteY5" fmla="*/ 1645920 h 1645920"/>
                <a:gd name="connsiteX6" fmla="*/ 274325 w 3604311"/>
                <a:gd name="connsiteY6" fmla="*/ 1645920 h 1645920"/>
                <a:gd name="connsiteX7" fmla="*/ 0 w 3604311"/>
                <a:gd name="connsiteY7" fmla="*/ 1371595 h 1645920"/>
                <a:gd name="connsiteX8" fmla="*/ 0 w 3604311"/>
                <a:gd name="connsiteY8" fmla="*/ 274325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04311" h="1645920">
                  <a:moveTo>
                    <a:pt x="0" y="274325"/>
                  </a:moveTo>
                  <a:cubicBezTo>
                    <a:pt x="0" y="122819"/>
                    <a:pt x="122819" y="0"/>
                    <a:pt x="274325" y="0"/>
                  </a:cubicBezTo>
                  <a:lnTo>
                    <a:pt x="3329986" y="0"/>
                  </a:lnTo>
                  <a:cubicBezTo>
                    <a:pt x="3481492" y="0"/>
                    <a:pt x="3604311" y="122819"/>
                    <a:pt x="3604311" y="274325"/>
                  </a:cubicBezTo>
                  <a:lnTo>
                    <a:pt x="3604311" y="1371595"/>
                  </a:lnTo>
                  <a:cubicBezTo>
                    <a:pt x="3604311" y="1523101"/>
                    <a:pt x="3481492" y="1645920"/>
                    <a:pt x="3329986" y="1645920"/>
                  </a:cubicBezTo>
                  <a:lnTo>
                    <a:pt x="274325" y="1645920"/>
                  </a:lnTo>
                  <a:cubicBezTo>
                    <a:pt x="122819" y="1645920"/>
                    <a:pt x="0" y="1523101"/>
                    <a:pt x="0" y="1371595"/>
                  </a:cubicBezTo>
                  <a:lnTo>
                    <a:pt x="0" y="27432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7997" tIns="327997" rIns="327997" bIns="327997" numCol="1" spcCol="1270" anchor="ctr" anchorCtr="0">
              <a:noAutofit/>
            </a:bodyPr>
            <a:lstStyle/>
            <a:p>
              <a:pPr lvl="0" algn="ctr" defTabSz="2889250">
                <a:lnSpc>
                  <a:spcPct val="90000"/>
                </a:lnSpc>
                <a:spcBef>
                  <a:spcPct val="0"/>
                </a:spcBef>
                <a:spcAft>
                  <a:spcPct val="35000"/>
                </a:spcAft>
              </a:pPr>
              <a:r>
                <a:rPr kumimoji="1" lang="en-US" altLang="ja-JP" sz="6500" b="1" kern="1200" dirty="0" smtClean="0"/>
                <a:t>u</a:t>
              </a:r>
              <a:r>
                <a:rPr kumimoji="1" lang="en-US" altLang="ja-JP" sz="6500" kern="1200" dirty="0" smtClean="0"/>
                <a:t>-Japan</a:t>
              </a:r>
              <a:endParaRPr kumimoji="1" lang="ja-JP" altLang="en-US" sz="6500" kern="1200" dirty="0"/>
            </a:p>
          </p:txBody>
        </p:sp>
      </p:grpSp>
      <p:sp>
        <p:nvSpPr>
          <p:cNvPr id="2" name="タイトル 1"/>
          <p:cNvSpPr>
            <a:spLocks noGrp="1"/>
          </p:cNvSpPr>
          <p:nvPr>
            <p:ph type="title" idx="4294967295"/>
          </p:nvPr>
        </p:nvSpPr>
        <p:spPr>
          <a:xfrm>
            <a:off x="3862164" y="446469"/>
            <a:ext cx="4675257" cy="771525"/>
          </a:xfrm>
        </p:spPr>
        <p:txBody>
          <a:bodyPr>
            <a:normAutofit fontScale="90000"/>
          </a:bodyPr>
          <a:lstStyle/>
          <a:p>
            <a:r>
              <a:rPr kumimoji="1" lang="ja-JP" altLang="en-US" b="1" dirty="0" smtClean="0"/>
              <a:t>日本のインターネット政策</a:t>
            </a:r>
            <a:endParaRPr kumimoji="1" lang="ja-JP" altLang="en-US" b="1" dirty="0"/>
          </a:p>
        </p:txBody>
      </p:sp>
      <p:sp>
        <p:nvSpPr>
          <p:cNvPr id="13" name="テキスト ボックス 12"/>
          <p:cNvSpPr txBox="1"/>
          <p:nvPr/>
        </p:nvSpPr>
        <p:spPr>
          <a:xfrm>
            <a:off x="261764" y="3869623"/>
            <a:ext cx="6192688" cy="2677656"/>
          </a:xfrm>
          <a:prstGeom prst="rect">
            <a:avLst/>
          </a:prstGeom>
          <a:solidFill>
            <a:srgbClr val="92D050"/>
          </a:solidFill>
        </p:spPr>
        <p:txBody>
          <a:bodyPr wrap="square" rtlCol="0">
            <a:spAutoFit/>
          </a:bodyPr>
          <a:lstStyle/>
          <a:p>
            <a:pPr algn="ctr"/>
            <a:r>
              <a:rPr kumimoji="1" lang="en-US" altLang="ja-JP" sz="4000" b="1" dirty="0" smtClean="0"/>
              <a:t>2001</a:t>
            </a:r>
            <a:r>
              <a:rPr kumimoji="1" lang="ja-JP" altLang="en-US" sz="4000" b="1" dirty="0" smtClean="0"/>
              <a:t>年～</a:t>
            </a:r>
            <a:r>
              <a:rPr kumimoji="1" lang="en-US" altLang="ja-JP" sz="4000" b="1" dirty="0" smtClean="0"/>
              <a:t>2005</a:t>
            </a:r>
            <a:r>
              <a:rPr kumimoji="1" lang="ja-JP" altLang="en-US" sz="4000" b="1" dirty="0" smtClean="0"/>
              <a:t>年</a:t>
            </a:r>
            <a:endParaRPr kumimoji="1" lang="en-US" altLang="ja-JP" sz="4000" b="1" dirty="0"/>
          </a:p>
          <a:p>
            <a:pPr algn="ctr"/>
            <a:r>
              <a:rPr kumimoji="1" lang="ja-JP" altLang="en-US" sz="4000" b="1" dirty="0" smtClean="0"/>
              <a:t>目標：</a:t>
            </a:r>
            <a:r>
              <a:rPr kumimoji="1" lang="ja-JP" altLang="en-US" sz="4400" b="1" dirty="0" smtClean="0"/>
              <a:t>インターネット普及</a:t>
            </a:r>
            <a:endParaRPr kumimoji="1" lang="en-US" altLang="ja-JP" sz="4400" b="1" dirty="0" smtClean="0"/>
          </a:p>
          <a:p>
            <a:pPr algn="ctr"/>
            <a:r>
              <a:rPr kumimoji="1" lang="ja-JP" altLang="en-US" sz="2000" b="1" dirty="0" smtClean="0"/>
              <a:t>・安い料金設定</a:t>
            </a:r>
            <a:endParaRPr kumimoji="1" lang="en-US" altLang="ja-JP" sz="2000" b="1" dirty="0" smtClean="0"/>
          </a:p>
          <a:p>
            <a:pPr algn="ctr"/>
            <a:r>
              <a:rPr kumimoji="1" lang="ja-JP" altLang="en-US" sz="2000" b="1" dirty="0" smtClean="0"/>
              <a:t>・ブロードバンドの普及</a:t>
            </a:r>
            <a:endParaRPr kumimoji="1" lang="ja-JP" altLang="en-US" sz="2000" b="1" dirty="0"/>
          </a:p>
        </p:txBody>
      </p:sp>
      <p:sp>
        <p:nvSpPr>
          <p:cNvPr id="14" name="正方形/長方形 13"/>
          <p:cNvSpPr/>
          <p:nvPr/>
        </p:nvSpPr>
        <p:spPr>
          <a:xfrm>
            <a:off x="6094412" y="3869623"/>
            <a:ext cx="5832648" cy="267765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4400" b="1" dirty="0" smtClean="0"/>
              <a:t>2006</a:t>
            </a:r>
            <a:r>
              <a:rPr kumimoji="1" lang="ja-JP" altLang="en-US" sz="4400" b="1" dirty="0" smtClean="0"/>
              <a:t>年～</a:t>
            </a:r>
            <a:r>
              <a:rPr kumimoji="1" lang="en-US" altLang="ja-JP" sz="4400" b="1" dirty="0" smtClean="0"/>
              <a:t>2010</a:t>
            </a:r>
            <a:r>
              <a:rPr kumimoji="1" lang="ja-JP" altLang="en-US" sz="4400" b="1" dirty="0" smtClean="0"/>
              <a:t>年</a:t>
            </a:r>
            <a:endParaRPr kumimoji="1" lang="en-US" altLang="ja-JP" sz="4400" b="1" dirty="0"/>
          </a:p>
          <a:p>
            <a:pPr algn="ctr"/>
            <a:r>
              <a:rPr kumimoji="1" lang="ja-JP" altLang="en-US" sz="4400" b="1" dirty="0" smtClean="0"/>
              <a:t>目標：無線</a:t>
            </a:r>
            <a:r>
              <a:rPr kumimoji="1" lang="en-US" altLang="ja-JP" sz="4400" b="1" dirty="0"/>
              <a:t>LAN</a:t>
            </a:r>
            <a:r>
              <a:rPr kumimoji="1" lang="ja-JP" altLang="en-US" sz="4400" b="1" dirty="0" smtClean="0"/>
              <a:t>普及</a:t>
            </a:r>
            <a:endParaRPr kumimoji="1" lang="en-US" altLang="ja-JP" sz="4400" b="1" dirty="0" smtClean="0"/>
          </a:p>
          <a:p>
            <a:pPr algn="ctr"/>
            <a:r>
              <a:rPr kumimoji="1" lang="ja-JP" altLang="en-US" sz="2000" b="1" dirty="0" smtClean="0"/>
              <a:t>・事業者の充実</a:t>
            </a:r>
            <a:endParaRPr kumimoji="1" lang="en-US" altLang="ja-JP" sz="2000" b="1" dirty="0" smtClean="0"/>
          </a:p>
          <a:p>
            <a:pPr algn="ctr"/>
            <a:r>
              <a:rPr kumimoji="1" lang="ja-JP" altLang="en-US" sz="2000" b="1" dirty="0" smtClean="0"/>
              <a:t>・周波数</a:t>
            </a:r>
            <a:endParaRPr kumimoji="1" lang="ja-JP" altLang="en-US" sz="2000" b="1" dirty="0"/>
          </a:p>
        </p:txBody>
      </p:sp>
    </p:spTree>
    <p:extLst>
      <p:ext uri="{BB962C8B-B14F-4D97-AF65-F5344CB8AC3E}">
        <p14:creationId xmlns:p14="http://schemas.microsoft.com/office/powerpoint/2010/main" val="1228843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2413" y="381000"/>
            <a:ext cx="5220071" cy="745563"/>
          </a:xfrm>
        </p:spPr>
        <p:txBody>
          <a:bodyPr>
            <a:normAutofit fontScale="90000"/>
          </a:bodyPr>
          <a:lstStyle/>
          <a:p>
            <a:r>
              <a:rPr kumimoji="1" lang="ja-JP" altLang="en-US" b="1" dirty="0" smtClean="0"/>
              <a:t>携帯電話普及率（国内）</a:t>
            </a:r>
            <a:endParaRPr kumimoji="1" lang="ja-JP" altLang="en-US" b="1" dirty="0"/>
          </a:p>
        </p:txBody>
      </p:sp>
      <p:pic>
        <p:nvPicPr>
          <p:cNvPr id="4" name="コンテンツ プレースホルダー 3"/>
          <p:cNvPicPr>
            <a:picLocks noGrp="1" noChangeAspect="1"/>
          </p:cNvPicPr>
          <p:nvPr>
            <p:ph idx="1"/>
          </p:nvPr>
        </p:nvPicPr>
        <p:blipFill>
          <a:blip r:embed="rId2"/>
          <a:stretch>
            <a:fillRect/>
          </a:stretch>
        </p:blipFill>
        <p:spPr>
          <a:xfrm>
            <a:off x="765820" y="1126563"/>
            <a:ext cx="7776864" cy="5124578"/>
          </a:xfrm>
          <a:prstGeom prst="rect">
            <a:avLst/>
          </a:prstGeom>
        </p:spPr>
      </p:pic>
      <p:sp>
        <p:nvSpPr>
          <p:cNvPr id="5" name="正方形/長方形 4"/>
          <p:cNvSpPr/>
          <p:nvPr/>
        </p:nvSpPr>
        <p:spPr>
          <a:xfrm>
            <a:off x="6568110" y="6263026"/>
            <a:ext cx="5646097" cy="461665"/>
          </a:xfrm>
          <a:prstGeom prst="rect">
            <a:avLst/>
          </a:prstGeom>
        </p:spPr>
        <p:txBody>
          <a:bodyPr wrap="none">
            <a:spAutoFit/>
          </a:bodyPr>
          <a:lstStyle/>
          <a:p>
            <a:r>
              <a:rPr lang="ja-JP" altLang="en-US" sz="1200" dirty="0" smtClean="0">
                <a:solidFill>
                  <a:schemeClr val="tx1">
                    <a:lumMod val="65000"/>
                  </a:schemeClr>
                </a:solidFill>
                <a:latin typeface="Yu Gothic UI" panose="020B0500000000000000" pitchFamily="50" charset="-128"/>
                <a:ea typeface="Yu Gothic UI" panose="020B0500000000000000" pitchFamily="50" charset="-128"/>
              </a:rPr>
              <a:t>（出所：「</a:t>
            </a:r>
            <a:r>
              <a:rPr lang="ja-JP" altLang="en-US" sz="1200" dirty="0">
                <a:solidFill>
                  <a:schemeClr val="tx1">
                    <a:lumMod val="65000"/>
                  </a:schemeClr>
                </a:solidFill>
              </a:rPr>
              <a:t>携帯・</a:t>
            </a:r>
            <a:r>
              <a:rPr lang="en-US" altLang="ja-JP" sz="1200" dirty="0">
                <a:solidFill>
                  <a:schemeClr val="tx1">
                    <a:lumMod val="65000"/>
                  </a:schemeClr>
                </a:solidFill>
              </a:rPr>
              <a:t>PHS</a:t>
            </a:r>
            <a:r>
              <a:rPr lang="ja-JP" altLang="en-US" sz="1200" dirty="0">
                <a:solidFill>
                  <a:schemeClr val="tx1">
                    <a:lumMod val="65000"/>
                  </a:schemeClr>
                </a:solidFill>
              </a:rPr>
              <a:t>など合わせて</a:t>
            </a:r>
            <a:r>
              <a:rPr lang="en-US" altLang="ja-JP" sz="1200" dirty="0">
                <a:solidFill>
                  <a:schemeClr val="tx1">
                    <a:lumMod val="65000"/>
                  </a:schemeClr>
                </a:solidFill>
              </a:rPr>
              <a:t>138.5</a:t>
            </a:r>
            <a:r>
              <a:rPr lang="ja-JP" altLang="en-US" sz="1200" dirty="0">
                <a:solidFill>
                  <a:schemeClr val="tx1">
                    <a:lumMod val="65000"/>
                  </a:schemeClr>
                </a:solidFill>
              </a:rPr>
              <a:t>％の普及率</a:t>
            </a:r>
            <a:r>
              <a:rPr lang="en-US" altLang="ja-JP" sz="1200" dirty="0">
                <a:solidFill>
                  <a:schemeClr val="tx1">
                    <a:lumMod val="65000"/>
                  </a:schemeClr>
                </a:solidFill>
              </a:rPr>
              <a:t>… </a:t>
            </a:r>
            <a:r>
              <a:rPr lang="ja-JP" altLang="en-US" sz="1200" dirty="0" smtClean="0">
                <a:solidFill>
                  <a:schemeClr val="tx1">
                    <a:lumMod val="65000"/>
                  </a:schemeClr>
                </a:solidFill>
                <a:latin typeface="Yu Gothic UI" panose="020B0500000000000000" pitchFamily="50" charset="-128"/>
                <a:ea typeface="Yu Gothic UI" panose="020B0500000000000000" pitchFamily="50" charset="-128"/>
              </a:rPr>
              <a:t>」</a:t>
            </a:r>
            <a:r>
              <a:rPr lang="en-US" altLang="ja-JP" sz="1200" dirty="0" smtClean="0">
                <a:solidFill>
                  <a:schemeClr val="tx1">
                    <a:lumMod val="65000"/>
                  </a:schemeClr>
                </a:solidFill>
                <a:latin typeface="Yu Gothic UI" panose="020B0500000000000000" pitchFamily="50" charset="-128"/>
                <a:ea typeface="Yu Gothic UI" panose="020B0500000000000000" pitchFamily="50" charset="-128"/>
              </a:rPr>
              <a:t>2015</a:t>
            </a:r>
            <a:r>
              <a:rPr lang="ja-JP" altLang="en-US" sz="1200" dirty="0" smtClean="0">
                <a:solidFill>
                  <a:schemeClr val="tx1">
                    <a:lumMod val="65000"/>
                  </a:schemeClr>
                </a:solidFill>
                <a:latin typeface="Yu Gothic UI" panose="020B0500000000000000" pitchFamily="50" charset="-128"/>
                <a:ea typeface="Yu Gothic UI" panose="020B0500000000000000" pitchFamily="50" charset="-128"/>
              </a:rPr>
              <a:t>年</a:t>
            </a:r>
            <a:r>
              <a:rPr lang="en-US" altLang="ja-JP" sz="1200" dirty="0" smtClean="0">
                <a:solidFill>
                  <a:schemeClr val="tx1">
                    <a:lumMod val="65000"/>
                  </a:schemeClr>
                </a:solidFill>
                <a:latin typeface="Yu Gothic UI" panose="020B0500000000000000" pitchFamily="50" charset="-128"/>
                <a:ea typeface="Yu Gothic UI" panose="020B0500000000000000" pitchFamily="50" charset="-128"/>
              </a:rPr>
              <a:t>6</a:t>
            </a:r>
            <a:r>
              <a:rPr lang="ja-JP" altLang="en-US" sz="1200" dirty="0" smtClean="0">
                <a:solidFill>
                  <a:schemeClr val="tx1">
                    <a:lumMod val="65000"/>
                  </a:schemeClr>
                </a:solidFill>
                <a:latin typeface="Yu Gothic UI" panose="020B0500000000000000" pitchFamily="50" charset="-128"/>
                <a:ea typeface="Yu Gothic UI" panose="020B0500000000000000" pitchFamily="50" charset="-128"/>
              </a:rPr>
              <a:t>月</a:t>
            </a:r>
            <a:r>
              <a:rPr lang="en-US" altLang="ja-JP" sz="1200" dirty="0" smtClean="0">
                <a:solidFill>
                  <a:schemeClr val="tx1">
                    <a:lumMod val="65000"/>
                  </a:schemeClr>
                </a:solidFill>
                <a:latin typeface="Yu Gothic UI" panose="020B0500000000000000" pitchFamily="50" charset="-128"/>
                <a:ea typeface="Yu Gothic UI" panose="020B0500000000000000" pitchFamily="50" charset="-128"/>
              </a:rPr>
              <a:t>29</a:t>
            </a:r>
            <a:r>
              <a:rPr lang="ja-JP" altLang="en-US" sz="1200" dirty="0" smtClean="0">
                <a:solidFill>
                  <a:schemeClr val="tx1">
                    <a:lumMod val="65000"/>
                  </a:schemeClr>
                </a:solidFill>
                <a:latin typeface="Yu Gothic UI" panose="020B0500000000000000" pitchFamily="50" charset="-128"/>
                <a:ea typeface="Yu Gothic UI" panose="020B0500000000000000" pitchFamily="50" charset="-128"/>
              </a:rPr>
              <a:t>日、</a:t>
            </a:r>
            <a:endParaRPr lang="en-US" altLang="ja-JP" sz="1200" dirty="0" smtClean="0">
              <a:solidFill>
                <a:schemeClr val="tx1">
                  <a:lumMod val="65000"/>
                </a:schemeClr>
              </a:solidFill>
              <a:latin typeface="Yu Gothic UI" panose="020B0500000000000000" pitchFamily="50" charset="-128"/>
              <a:ea typeface="Yu Gothic UI" panose="020B0500000000000000" pitchFamily="50" charset="-128"/>
            </a:endParaRPr>
          </a:p>
          <a:p>
            <a:r>
              <a:rPr lang="en-US" altLang="ja-JP" sz="1200" dirty="0" smtClean="0">
                <a:solidFill>
                  <a:schemeClr val="tx1">
                    <a:lumMod val="65000"/>
                  </a:schemeClr>
                </a:solidFill>
                <a:latin typeface="Yu Gothic UI" panose="020B0500000000000000" pitchFamily="50" charset="-128"/>
                <a:ea typeface="Yu Gothic UI" panose="020B0500000000000000" pitchFamily="50" charset="-128"/>
              </a:rPr>
              <a:t>http</a:t>
            </a:r>
            <a:r>
              <a:rPr lang="en-US" altLang="ja-JP" sz="1200" dirty="0">
                <a:solidFill>
                  <a:schemeClr val="tx1">
                    <a:lumMod val="65000"/>
                  </a:schemeClr>
                </a:solidFill>
                <a:latin typeface="Yu Gothic UI" panose="020B0500000000000000" pitchFamily="50" charset="-128"/>
                <a:ea typeface="Yu Gothic UI" panose="020B0500000000000000" pitchFamily="50" charset="-128"/>
              </a:rPr>
              <a:t>://</a:t>
            </a:r>
            <a:r>
              <a:rPr lang="en-US" altLang="ja-JP" sz="1200" dirty="0" smtClean="0">
                <a:solidFill>
                  <a:schemeClr val="tx1">
                    <a:lumMod val="65000"/>
                  </a:schemeClr>
                </a:solidFill>
                <a:latin typeface="Yu Gothic UI" panose="020B0500000000000000" pitchFamily="50" charset="-128"/>
                <a:ea typeface="Yu Gothic UI" panose="020B0500000000000000" pitchFamily="50" charset="-128"/>
              </a:rPr>
              <a:t>www.garbagenews.net/archives/2059042.html</a:t>
            </a:r>
            <a:r>
              <a:rPr lang="ja-JP" altLang="en-US" sz="1200" dirty="0" smtClean="0">
                <a:solidFill>
                  <a:schemeClr val="tx1">
                    <a:lumMod val="65000"/>
                  </a:schemeClr>
                </a:solidFill>
                <a:latin typeface="Yu Gothic UI" panose="020B0500000000000000" pitchFamily="50" charset="-128"/>
                <a:ea typeface="Yu Gothic UI" panose="020B0500000000000000" pitchFamily="50" charset="-128"/>
              </a:rPr>
              <a:t>　</a:t>
            </a:r>
            <a:r>
              <a:rPr lang="en-US" altLang="ja-JP" sz="1200" dirty="0" smtClean="0">
                <a:solidFill>
                  <a:schemeClr val="tx1">
                    <a:lumMod val="65000"/>
                  </a:schemeClr>
                </a:solidFill>
                <a:latin typeface="Yu Gothic UI" panose="020B0500000000000000" pitchFamily="50" charset="-128"/>
                <a:ea typeface="Yu Gothic UI" panose="020B0500000000000000" pitchFamily="50" charset="-128"/>
              </a:rPr>
              <a:t>2015</a:t>
            </a:r>
            <a:r>
              <a:rPr lang="ja-JP" altLang="en-US" sz="1200" dirty="0" smtClean="0">
                <a:solidFill>
                  <a:schemeClr val="tx1">
                    <a:lumMod val="65000"/>
                  </a:schemeClr>
                </a:solidFill>
                <a:latin typeface="Yu Gothic UI" panose="020B0500000000000000" pitchFamily="50" charset="-128"/>
                <a:ea typeface="Yu Gothic UI" panose="020B0500000000000000" pitchFamily="50" charset="-128"/>
              </a:rPr>
              <a:t>年</a:t>
            </a:r>
            <a:r>
              <a:rPr lang="en-US" altLang="ja-JP" sz="1200" dirty="0" smtClean="0">
                <a:solidFill>
                  <a:schemeClr val="tx1">
                    <a:lumMod val="65000"/>
                  </a:schemeClr>
                </a:solidFill>
                <a:latin typeface="Yu Gothic UI" panose="020B0500000000000000" pitchFamily="50" charset="-128"/>
                <a:ea typeface="Yu Gothic UI" panose="020B0500000000000000" pitchFamily="50" charset="-128"/>
              </a:rPr>
              <a:t>11</a:t>
            </a:r>
            <a:r>
              <a:rPr lang="ja-JP" altLang="en-US" sz="1200" dirty="0" smtClean="0">
                <a:solidFill>
                  <a:schemeClr val="tx1">
                    <a:lumMod val="65000"/>
                  </a:schemeClr>
                </a:solidFill>
                <a:latin typeface="Yu Gothic UI" panose="020B0500000000000000" pitchFamily="50" charset="-128"/>
                <a:ea typeface="Yu Gothic UI" panose="020B0500000000000000" pitchFamily="50" charset="-128"/>
              </a:rPr>
              <a:t>月</a:t>
            </a:r>
            <a:r>
              <a:rPr lang="en-US" altLang="ja-JP" sz="1200" dirty="0" smtClean="0">
                <a:solidFill>
                  <a:schemeClr val="tx1">
                    <a:lumMod val="65000"/>
                  </a:schemeClr>
                </a:solidFill>
                <a:latin typeface="Yu Gothic UI" panose="020B0500000000000000" pitchFamily="50" charset="-128"/>
                <a:ea typeface="Yu Gothic UI" panose="020B0500000000000000" pitchFamily="50" charset="-128"/>
              </a:rPr>
              <a:t>29</a:t>
            </a:r>
            <a:r>
              <a:rPr lang="ja-JP" altLang="en-US" sz="1200" dirty="0" smtClean="0">
                <a:solidFill>
                  <a:schemeClr val="tx1">
                    <a:lumMod val="65000"/>
                  </a:schemeClr>
                </a:solidFill>
                <a:latin typeface="Yu Gothic UI" panose="020B0500000000000000" pitchFamily="50" charset="-128"/>
                <a:ea typeface="Yu Gothic UI" panose="020B0500000000000000" pitchFamily="50" charset="-128"/>
              </a:rPr>
              <a:t>日</a:t>
            </a:r>
            <a:r>
              <a:rPr lang="ja-JP" altLang="en-US" sz="1200" dirty="0">
                <a:solidFill>
                  <a:schemeClr val="tx1">
                    <a:lumMod val="65000"/>
                  </a:schemeClr>
                </a:solidFill>
                <a:latin typeface="Yu Gothic UI" panose="020B0500000000000000" pitchFamily="50" charset="-128"/>
                <a:ea typeface="Yu Gothic UI" panose="020B0500000000000000" pitchFamily="50" charset="-128"/>
              </a:rPr>
              <a:t>アクセス</a:t>
            </a:r>
            <a:r>
              <a:rPr lang="ja-JP" altLang="en-US" sz="1200" dirty="0" smtClean="0">
                <a:solidFill>
                  <a:schemeClr val="tx1">
                    <a:lumMod val="65000"/>
                  </a:schemeClr>
                </a:solidFill>
                <a:latin typeface="Yu Gothic UI" panose="020B0500000000000000" pitchFamily="50" charset="-128"/>
                <a:ea typeface="Yu Gothic UI" panose="020B0500000000000000" pitchFamily="50" charset="-128"/>
              </a:rPr>
              <a:t>）</a:t>
            </a:r>
            <a:endParaRPr lang="en-US" altLang="ja-JP" sz="1200" dirty="0" smtClean="0">
              <a:solidFill>
                <a:schemeClr val="tx1">
                  <a:lumMod val="65000"/>
                </a:schemeClr>
              </a:solidFill>
              <a:latin typeface="Yu Gothic UI" panose="020B0500000000000000" pitchFamily="50" charset="-128"/>
              <a:ea typeface="Yu Gothic UI" panose="020B0500000000000000" pitchFamily="50" charset="-128"/>
            </a:endParaRPr>
          </a:p>
        </p:txBody>
      </p:sp>
      <p:sp>
        <p:nvSpPr>
          <p:cNvPr id="6" name="爆発 1 5"/>
          <p:cNvSpPr/>
          <p:nvPr/>
        </p:nvSpPr>
        <p:spPr>
          <a:xfrm rot="20948308">
            <a:off x="7702067" y="2372460"/>
            <a:ext cx="4608512" cy="3744416"/>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b="1" dirty="0" smtClean="0">
                <a:latin typeface="+mj-ea"/>
                <a:ea typeface="+mj-ea"/>
              </a:rPr>
              <a:t>90</a:t>
            </a:r>
            <a:r>
              <a:rPr kumimoji="1" lang="ja-JP" altLang="en-US" sz="3600" b="1" dirty="0" smtClean="0">
                <a:latin typeface="+mj-ea"/>
                <a:ea typeface="+mj-ea"/>
              </a:rPr>
              <a:t>年代半ばから、急激に増加！！</a:t>
            </a:r>
            <a:endParaRPr kumimoji="1" lang="ja-JP" altLang="en-US" sz="3600" b="1" dirty="0">
              <a:latin typeface="+mj-ea"/>
              <a:ea typeface="+mj-ea"/>
            </a:endParaRPr>
          </a:p>
        </p:txBody>
      </p:sp>
      <p:sp>
        <p:nvSpPr>
          <p:cNvPr id="7" name="下矢印 6"/>
          <p:cNvSpPr/>
          <p:nvPr/>
        </p:nvSpPr>
        <p:spPr>
          <a:xfrm>
            <a:off x="2982193" y="3704608"/>
            <a:ext cx="190976" cy="1080120"/>
          </a:xfrm>
          <a:prstGeom prst="downArrow">
            <a:avLst/>
          </a:prstGeom>
          <a:solidFill>
            <a:srgbClr val="FF0000"/>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38844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mph" presetSubtype="0" fill="hold" grpId="0" nodeType="clickEffect">
                                  <p:stCondLst>
                                    <p:cond delay="0"/>
                                  </p:stCondLst>
                                  <p:childTnLst>
                                    <p:animEffect transition="out" filter="fade">
                                      <p:cBhvr>
                                        <p:cTn id="12" dur="500" tmFilter="0, 0; .2, .5; .8, .5; 1, 0"/>
                                        <p:tgtEl>
                                          <p:spTgt spid="7"/>
                                        </p:tgtEl>
                                      </p:cBhvr>
                                    </p:animEffect>
                                    <p:animScale>
                                      <p:cBhvr>
                                        <p:cTn id="13"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69876" y="376595"/>
            <a:ext cx="6624736" cy="914008"/>
          </a:xfrm>
        </p:spPr>
        <p:txBody>
          <a:bodyPr/>
          <a:lstStyle/>
          <a:p>
            <a:r>
              <a:rPr kumimoji="1" lang="ja-JP" altLang="en-US" b="1" dirty="0" smtClean="0"/>
              <a:t>インターネット利用者数と普及率</a:t>
            </a:r>
            <a:endParaRPr kumimoji="1" lang="ja-JP" altLang="en-US" b="1" dirty="0"/>
          </a:p>
        </p:txBody>
      </p:sp>
      <p:sp>
        <p:nvSpPr>
          <p:cNvPr id="6" name="コンテンツ プレースホルダー 5"/>
          <p:cNvSpPr>
            <a:spLocks noGrp="1"/>
          </p:cNvSpPr>
          <p:nvPr>
            <p:ph idx="1"/>
          </p:nvPr>
        </p:nvSpPr>
        <p:spPr>
          <a:xfrm>
            <a:off x="7462564" y="2348880"/>
            <a:ext cx="4608512" cy="2799316"/>
          </a:xfrm>
        </p:spPr>
        <p:txBody>
          <a:bodyPr/>
          <a:lstStyle/>
          <a:p>
            <a:r>
              <a:rPr kumimoji="1" lang="en-US" altLang="ja-JP" dirty="0" smtClean="0"/>
              <a:t>1999</a:t>
            </a:r>
            <a:r>
              <a:rPr kumimoji="1" lang="ja-JP" altLang="en-US" dirty="0" smtClean="0"/>
              <a:t>年（平成</a:t>
            </a:r>
            <a:r>
              <a:rPr kumimoji="1" lang="en-US" altLang="ja-JP" dirty="0" smtClean="0"/>
              <a:t>11</a:t>
            </a:r>
            <a:r>
              <a:rPr kumimoji="1" lang="ja-JP" altLang="en-US" dirty="0" smtClean="0"/>
              <a:t>年）に</a:t>
            </a:r>
            <a:r>
              <a:rPr kumimoji="1" lang="en-US" altLang="ja-JP" dirty="0" smtClean="0"/>
              <a:t>ADSL</a:t>
            </a:r>
            <a:r>
              <a:rPr lang="ja-JP" altLang="en-US" dirty="0" err="1"/>
              <a:t>、</a:t>
            </a:r>
            <a:r>
              <a:rPr kumimoji="1" lang="en-US" altLang="ja-JP" dirty="0" smtClean="0"/>
              <a:t>2001</a:t>
            </a:r>
            <a:r>
              <a:rPr kumimoji="1" lang="ja-JP" altLang="en-US" dirty="0" smtClean="0"/>
              <a:t>年（平成</a:t>
            </a:r>
            <a:r>
              <a:rPr kumimoji="1" lang="en-US" altLang="ja-JP" dirty="0" smtClean="0"/>
              <a:t>13</a:t>
            </a:r>
            <a:r>
              <a:rPr kumimoji="1" lang="ja-JP" altLang="en-US" dirty="0" smtClean="0"/>
              <a:t>年）に家庭用光回線が導入される</a:t>
            </a:r>
            <a:endParaRPr kumimoji="1" lang="en-US" altLang="ja-JP" dirty="0" smtClean="0"/>
          </a:p>
          <a:p>
            <a:r>
              <a:rPr lang="en-US" altLang="ja-JP" dirty="0" smtClean="0"/>
              <a:t>2003</a:t>
            </a:r>
            <a:r>
              <a:rPr lang="ja-JP" altLang="en-US" dirty="0" smtClean="0"/>
              <a:t>年（平成</a:t>
            </a:r>
            <a:r>
              <a:rPr lang="en-US" altLang="ja-JP" dirty="0" smtClean="0"/>
              <a:t>15</a:t>
            </a:r>
            <a:r>
              <a:rPr lang="ja-JP" altLang="en-US" dirty="0" smtClean="0"/>
              <a:t>年）に</a:t>
            </a:r>
            <a:r>
              <a:rPr lang="en-US" altLang="ja-JP" dirty="0" smtClean="0"/>
              <a:t>Wi-Fi</a:t>
            </a:r>
            <a:r>
              <a:rPr lang="ja-JP" altLang="en-US" dirty="0" smtClean="0"/>
              <a:t>が登場する</a:t>
            </a:r>
            <a:endParaRPr kumimoji="1" lang="ja-JP" altLang="en-US" dirty="0"/>
          </a:p>
        </p:txBody>
      </p:sp>
      <p:pic>
        <p:nvPicPr>
          <p:cNvPr id="7" name="図 6"/>
          <p:cNvPicPr>
            <a:picLocks noChangeAspect="1"/>
          </p:cNvPicPr>
          <p:nvPr/>
        </p:nvPicPr>
        <p:blipFill rotWithShape="1">
          <a:blip r:embed="rId2"/>
          <a:srcRect l="30077" t="27360" r="21222" b="23422"/>
          <a:stretch/>
        </p:blipFill>
        <p:spPr>
          <a:xfrm>
            <a:off x="189756" y="1635900"/>
            <a:ext cx="7128792" cy="4652997"/>
          </a:xfrm>
          <a:prstGeom prst="rect">
            <a:avLst/>
          </a:prstGeom>
        </p:spPr>
      </p:pic>
      <p:sp>
        <p:nvSpPr>
          <p:cNvPr id="8" name="正方形/長方形 7"/>
          <p:cNvSpPr/>
          <p:nvPr/>
        </p:nvSpPr>
        <p:spPr>
          <a:xfrm>
            <a:off x="4870276" y="6317806"/>
            <a:ext cx="6624736" cy="461665"/>
          </a:xfrm>
          <a:prstGeom prst="rect">
            <a:avLst/>
          </a:prstGeom>
        </p:spPr>
        <p:txBody>
          <a:bodyPr wrap="square">
            <a:spAutoFit/>
          </a:bodyPr>
          <a:lstStyle/>
          <a:p>
            <a:r>
              <a:rPr lang="ja-JP" altLang="en-US" sz="1200" dirty="0" smtClean="0">
                <a:solidFill>
                  <a:schemeClr val="tx1">
                    <a:lumMod val="65000"/>
                  </a:schemeClr>
                </a:solidFill>
                <a:latin typeface="Yu Gothic UI" panose="020B0500000000000000" pitchFamily="50" charset="-128"/>
                <a:ea typeface="Yu Gothic UI" panose="020B0500000000000000" pitchFamily="50" charset="-128"/>
              </a:rPr>
              <a:t>（出所：総務省「情報通信白書」</a:t>
            </a:r>
            <a:r>
              <a:rPr lang="en-US" altLang="ja-JP" sz="1200" dirty="0" smtClean="0">
                <a:solidFill>
                  <a:schemeClr val="tx1">
                    <a:lumMod val="65000"/>
                  </a:schemeClr>
                </a:solidFill>
                <a:latin typeface="Yu Gothic UI" panose="020B0500000000000000" pitchFamily="50" charset="-128"/>
                <a:ea typeface="Yu Gothic UI" panose="020B0500000000000000" pitchFamily="50" charset="-128"/>
              </a:rPr>
              <a:t>2010</a:t>
            </a:r>
            <a:r>
              <a:rPr lang="ja-JP" altLang="en-US" sz="1200" dirty="0" smtClean="0">
                <a:solidFill>
                  <a:schemeClr val="tx1">
                    <a:lumMod val="65000"/>
                  </a:schemeClr>
                </a:solidFill>
                <a:latin typeface="Yu Gothic UI" panose="020B0500000000000000" pitchFamily="50" charset="-128"/>
                <a:ea typeface="Yu Gothic UI" panose="020B0500000000000000" pitchFamily="50" charset="-128"/>
              </a:rPr>
              <a:t>年、</a:t>
            </a:r>
            <a:r>
              <a:rPr lang="en-US" altLang="ja-JP" sz="1200" dirty="0" smtClean="0">
                <a:solidFill>
                  <a:schemeClr val="tx1">
                    <a:lumMod val="65000"/>
                  </a:schemeClr>
                </a:solidFill>
                <a:latin typeface="Yu Gothic UI" panose="020B0500000000000000" pitchFamily="50" charset="-128"/>
                <a:ea typeface="Yu Gothic UI" panose="020B0500000000000000" pitchFamily="50" charset="-128"/>
                <a:hlinkClick r:id="rId3"/>
              </a:rPr>
              <a:t>http</a:t>
            </a:r>
            <a:r>
              <a:rPr lang="en-US" altLang="ja-JP" sz="1200" dirty="0">
                <a:solidFill>
                  <a:schemeClr val="tx1">
                    <a:lumMod val="65000"/>
                  </a:schemeClr>
                </a:solidFill>
                <a:latin typeface="Yu Gothic UI" panose="020B0500000000000000" pitchFamily="50" charset="-128"/>
                <a:ea typeface="Yu Gothic UI" panose="020B0500000000000000" pitchFamily="50" charset="-128"/>
                <a:hlinkClick r:id="rId3"/>
              </a:rPr>
              <a:t>://</a:t>
            </a:r>
            <a:r>
              <a:rPr lang="en-US" altLang="ja-JP" sz="1200" dirty="0" smtClean="0">
                <a:solidFill>
                  <a:schemeClr val="tx1">
                    <a:lumMod val="65000"/>
                  </a:schemeClr>
                </a:solidFill>
                <a:latin typeface="Yu Gothic UI" panose="020B0500000000000000" pitchFamily="50" charset="-128"/>
                <a:ea typeface="Yu Gothic UI" panose="020B0500000000000000" pitchFamily="50" charset="-128"/>
                <a:hlinkClick r:id="rId3"/>
              </a:rPr>
              <a:t>www.soumu.go.jp/johotsusintokei/statistics/statistics05.html</a:t>
            </a:r>
            <a:r>
              <a:rPr lang="ja-JP" altLang="en-US" sz="1200" dirty="0" err="1" smtClean="0">
                <a:solidFill>
                  <a:schemeClr val="tx1">
                    <a:lumMod val="65000"/>
                  </a:schemeClr>
                </a:solidFill>
                <a:latin typeface="Yu Gothic UI" panose="020B0500000000000000" pitchFamily="50" charset="-128"/>
                <a:ea typeface="Yu Gothic UI" panose="020B0500000000000000" pitchFamily="50" charset="-128"/>
              </a:rPr>
              <a:t>、</a:t>
            </a:r>
            <a:r>
              <a:rPr lang="en-US" altLang="ja-JP" sz="1200" dirty="0" smtClean="0">
                <a:solidFill>
                  <a:schemeClr val="tx1">
                    <a:lumMod val="65000"/>
                  </a:schemeClr>
                </a:solidFill>
                <a:latin typeface="Yu Gothic UI" panose="020B0500000000000000" pitchFamily="50" charset="-128"/>
                <a:ea typeface="Yu Gothic UI" panose="020B0500000000000000" pitchFamily="50" charset="-128"/>
              </a:rPr>
              <a:t>2015</a:t>
            </a:r>
            <a:r>
              <a:rPr lang="ja-JP" altLang="en-US" sz="1200" dirty="0" smtClean="0">
                <a:solidFill>
                  <a:schemeClr val="tx1">
                    <a:lumMod val="65000"/>
                  </a:schemeClr>
                </a:solidFill>
                <a:latin typeface="Yu Gothic UI" panose="020B0500000000000000" pitchFamily="50" charset="-128"/>
                <a:ea typeface="Yu Gothic UI" panose="020B0500000000000000" pitchFamily="50" charset="-128"/>
              </a:rPr>
              <a:t>年</a:t>
            </a:r>
            <a:r>
              <a:rPr lang="en-US" altLang="ja-JP" sz="1200" dirty="0" smtClean="0">
                <a:solidFill>
                  <a:schemeClr val="tx1">
                    <a:lumMod val="65000"/>
                  </a:schemeClr>
                </a:solidFill>
                <a:latin typeface="Yu Gothic UI" panose="020B0500000000000000" pitchFamily="50" charset="-128"/>
                <a:ea typeface="Yu Gothic UI" panose="020B0500000000000000" pitchFamily="50" charset="-128"/>
              </a:rPr>
              <a:t>11</a:t>
            </a:r>
            <a:r>
              <a:rPr lang="ja-JP" altLang="en-US" sz="1200" dirty="0" smtClean="0">
                <a:solidFill>
                  <a:schemeClr val="tx1">
                    <a:lumMod val="65000"/>
                  </a:schemeClr>
                </a:solidFill>
                <a:latin typeface="Yu Gothic UI" panose="020B0500000000000000" pitchFamily="50" charset="-128"/>
                <a:ea typeface="Yu Gothic UI" panose="020B0500000000000000" pitchFamily="50" charset="-128"/>
              </a:rPr>
              <a:t>月</a:t>
            </a:r>
            <a:r>
              <a:rPr lang="en-US" altLang="ja-JP" sz="1200" dirty="0" smtClean="0">
                <a:solidFill>
                  <a:schemeClr val="tx1">
                    <a:lumMod val="65000"/>
                  </a:schemeClr>
                </a:solidFill>
                <a:latin typeface="Yu Gothic UI" panose="020B0500000000000000" pitchFamily="50" charset="-128"/>
                <a:ea typeface="Yu Gothic UI" panose="020B0500000000000000" pitchFamily="50" charset="-128"/>
              </a:rPr>
              <a:t>29</a:t>
            </a:r>
            <a:r>
              <a:rPr lang="ja-JP" altLang="en-US" sz="1200" dirty="0" smtClean="0">
                <a:solidFill>
                  <a:schemeClr val="tx1">
                    <a:lumMod val="65000"/>
                  </a:schemeClr>
                </a:solidFill>
                <a:latin typeface="Yu Gothic UI" panose="020B0500000000000000" pitchFamily="50" charset="-128"/>
                <a:ea typeface="Yu Gothic UI" panose="020B0500000000000000" pitchFamily="50" charset="-128"/>
              </a:rPr>
              <a:t>日アクセス）</a:t>
            </a:r>
            <a:endParaRPr lang="ja-JP" altLang="en-US" sz="1200" dirty="0">
              <a:solidFill>
                <a:schemeClr val="tx1">
                  <a:lumMod val="65000"/>
                </a:schemeClr>
              </a:solidFill>
            </a:endParaRPr>
          </a:p>
        </p:txBody>
      </p:sp>
      <p:sp>
        <p:nvSpPr>
          <p:cNvPr id="3" name="下矢印 2"/>
          <p:cNvSpPr/>
          <p:nvPr/>
        </p:nvSpPr>
        <p:spPr>
          <a:xfrm>
            <a:off x="2133972" y="3356992"/>
            <a:ext cx="216024" cy="100361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15249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ー 2"/>
          <p:cNvSpPr>
            <a:spLocks noGrp="1"/>
          </p:cNvSpPr>
          <p:nvPr>
            <p:ph idx="1"/>
          </p:nvPr>
        </p:nvSpPr>
        <p:spPr>
          <a:xfrm>
            <a:off x="2368253" y="3212976"/>
            <a:ext cx="7452319" cy="1451993"/>
          </a:xfrm>
        </p:spPr>
        <p:txBody>
          <a:bodyPr/>
          <a:lstStyle/>
          <a:p>
            <a:pPr marL="0" indent="0">
              <a:buNone/>
            </a:pPr>
            <a:r>
              <a:rPr lang="en-US" altLang="ja-JP" sz="5800" dirty="0" smtClean="0"/>
              <a:t>2.</a:t>
            </a:r>
            <a:r>
              <a:rPr lang="ja-JP" altLang="en-US" sz="5800" dirty="0" smtClean="0"/>
              <a:t>暮らしとインターネット</a:t>
            </a:r>
            <a:endParaRPr lang="en-US" altLang="ja-JP" sz="5800" dirty="0" smtClean="0"/>
          </a:p>
          <a:p>
            <a:pPr marL="0" indent="0">
              <a:buNone/>
            </a:pPr>
            <a:endParaRPr kumimoji="1" lang="ja-JP" altLang="en-US" dirty="0"/>
          </a:p>
        </p:txBody>
      </p:sp>
    </p:spTree>
    <p:extLst>
      <p:ext uri="{BB962C8B-B14F-4D97-AF65-F5344CB8AC3E}">
        <p14:creationId xmlns:p14="http://schemas.microsoft.com/office/powerpoint/2010/main" val="1700463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Digital Blue Tunne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nSpc>
            <a:spcPct val="90000"/>
          </a:lnSpc>
          <a:defRPr/>
        </a:defPPr>
      </a:lstStyle>
    </a:txDef>
  </a:objectDefaults>
  <a:extraClrScheme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Digital Blue Tunne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Digital Blue Tunne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E257D54-B65D-4775-8A47-BF76CA13EE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2730</Words>
  <Application>Microsoft Office PowerPoint</Application>
  <PresentationFormat>ユーザー設定</PresentationFormat>
  <Paragraphs>247</Paragraphs>
  <Slides>32</Slides>
  <Notes>16</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32</vt:i4>
      </vt:variant>
    </vt:vector>
  </HeadingPairs>
  <TitlesOfParts>
    <vt:vector size="46" baseType="lpstr">
      <vt:lpstr>HGP創英ﾌﾟﾚｾﾞﾝｽEB</vt:lpstr>
      <vt:lpstr>HGP創英角ｺﾞｼｯｸUB</vt:lpstr>
      <vt:lpstr>HGP明朝E</vt:lpstr>
      <vt:lpstr>HGS明朝B</vt:lpstr>
      <vt:lpstr>HGS明朝E</vt:lpstr>
      <vt:lpstr>HGｺﾞｼｯｸM</vt:lpstr>
      <vt:lpstr>HG創英ﾌﾟﾚｾﾞﾝｽEB</vt:lpstr>
      <vt:lpstr>HG明朝B</vt:lpstr>
      <vt:lpstr>Meiryo UI</vt:lpstr>
      <vt:lpstr>新細明體</vt:lpstr>
      <vt:lpstr>Yu Gothic UI</vt:lpstr>
      <vt:lpstr>Arial</vt:lpstr>
      <vt:lpstr>Corbel</vt:lpstr>
      <vt:lpstr>Digital Blue Tunnel 16x9</vt:lpstr>
      <vt:lpstr>ユビキタス社会とノスタルジー</vt:lpstr>
      <vt:lpstr>アウトライン</vt:lpstr>
      <vt:lpstr>PowerPoint プレゼンテーション</vt:lpstr>
      <vt:lpstr>IT革命の到来 </vt:lpstr>
      <vt:lpstr>2020年東京五輪に向けた取り組み</vt:lpstr>
      <vt:lpstr>日本のインターネット政策</vt:lpstr>
      <vt:lpstr>携帯電話普及率（国内）</vt:lpstr>
      <vt:lpstr>インターネット利用者数と普及率</vt:lpstr>
      <vt:lpstr>PowerPoint プレゼンテーション</vt:lpstr>
      <vt:lpstr>国内インターネット利用率（世代別）</vt:lpstr>
      <vt:lpstr>Wi-Fiとは何か</vt:lpstr>
      <vt:lpstr>Wi-Fi対応機器</vt:lpstr>
      <vt:lpstr>Wi-Fiの歴史</vt:lpstr>
      <vt:lpstr>PowerPoint プレゼンテーション</vt:lpstr>
      <vt:lpstr>訪日外国人に対してのアンケート調査</vt:lpstr>
      <vt:lpstr>ネット依存傾向の国際比較</vt:lpstr>
      <vt:lpstr>海外と日本のWi-Fiの比較 </vt:lpstr>
      <vt:lpstr>PowerPoint プレゼンテーション</vt:lpstr>
      <vt:lpstr>商店街の数と空き店舗の増加</vt:lpstr>
      <vt:lpstr>オリオン通り商店街の事例</vt:lpstr>
      <vt:lpstr>PowerPoint プレゼンテーション</vt:lpstr>
      <vt:lpstr>どのような商店街が導入しているのか</vt:lpstr>
      <vt:lpstr>本通り商店街-ネットワークから現実へ-</vt:lpstr>
      <vt:lpstr>千日前道具屋筋商店街-対面型商店街-</vt:lpstr>
      <vt:lpstr>朝日通り商店街-誰でも買い物が出来る-</vt:lpstr>
      <vt:lpstr>4.2　Wi-Fiの課題</vt:lpstr>
      <vt:lpstr>Wi-Fiにもある課題</vt:lpstr>
      <vt:lpstr>セキュリティの危険性</vt:lpstr>
      <vt:lpstr>PowerPoint プレゼンテーション</vt:lpstr>
      <vt:lpstr> 日本の将来を救うのはWi-Fi ⁉</vt:lpstr>
      <vt:lpstr>おわりに</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2015-11-29T06:55:53Z</dcterms:created>
  <dcterms:modified xsi:type="dcterms:W3CDTF">2015-12-03T15:29:37Z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TC028952619991</vt:lpwstr>
  </property>
</Properties>
</file>