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9" r:id="rId3"/>
    <p:sldId id="280" r:id="rId4"/>
    <p:sldId id="282" r:id="rId5"/>
    <p:sldId id="281" r:id="rId6"/>
    <p:sldId id="257" r:id="rId7"/>
    <p:sldId id="258" r:id="rId8"/>
    <p:sldId id="259" r:id="rId9"/>
    <p:sldId id="260" r:id="rId10"/>
    <p:sldId id="295" r:id="rId11"/>
    <p:sldId id="261" r:id="rId12"/>
    <p:sldId id="262" r:id="rId13"/>
    <p:sldId id="263" r:id="rId14"/>
    <p:sldId id="283" r:id="rId15"/>
    <p:sldId id="284" r:id="rId16"/>
    <p:sldId id="285" r:id="rId17"/>
    <p:sldId id="264" r:id="rId18"/>
    <p:sldId id="265" r:id="rId19"/>
    <p:sldId id="266" r:id="rId20"/>
    <p:sldId id="267" r:id="rId21"/>
    <p:sldId id="268" r:id="rId22"/>
    <p:sldId id="296" r:id="rId23"/>
    <p:sldId id="269" r:id="rId24"/>
    <p:sldId id="270" r:id="rId25"/>
    <p:sldId id="271" r:id="rId26"/>
    <p:sldId id="272" r:id="rId27"/>
    <p:sldId id="287" r:id="rId28"/>
    <p:sldId id="288" r:id="rId29"/>
    <p:sldId id="289" r:id="rId30"/>
    <p:sldId id="273" r:id="rId31"/>
    <p:sldId id="290" r:id="rId32"/>
    <p:sldId id="274" r:id="rId33"/>
    <p:sldId id="275" r:id="rId34"/>
    <p:sldId id="291" r:id="rId35"/>
    <p:sldId id="277" r:id="rId36"/>
    <p:sldId id="297" r:id="rId37"/>
    <p:sldId id="276" r:id="rId38"/>
    <p:sldId id="278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660066"/>
    <a:srgbClr val="0033CC"/>
    <a:srgbClr val="87CDFA"/>
    <a:srgbClr val="00B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949" autoAdjust="0"/>
    <p:restoredTop sz="94660"/>
  </p:normalViewPr>
  <p:slideViewPr>
    <p:cSldViewPr>
      <p:cViewPr varScale="1">
        <p:scale>
          <a:sx n="74" d="100"/>
          <a:sy n="7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9440C-014A-4AA2-8686-910BB56D1DF5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FE393446-C222-4445-AAB1-AEF1281F7F28}">
      <dgm:prSet phldrT="[テキスト]" custT="1"/>
      <dgm:spPr/>
      <dgm:t>
        <a:bodyPr/>
        <a:lstStyle/>
        <a:p>
          <a:r>
            <a:rPr kumimoji="1" lang="ja-JP" altLang="en-US" sz="3600" dirty="0" smtClean="0"/>
            <a:t>福島県会津市</a:t>
          </a:r>
          <a:endParaRPr kumimoji="1" lang="ja-JP" altLang="en-US" sz="3600" dirty="0"/>
        </a:p>
      </dgm:t>
    </dgm:pt>
    <dgm:pt modelId="{87E77D68-84C3-421F-B4EA-8533FE44701A}" type="parTrans" cxnId="{2BB3267C-B623-4D90-8667-E2B73BE652FB}">
      <dgm:prSet/>
      <dgm:spPr/>
      <dgm:t>
        <a:bodyPr/>
        <a:lstStyle/>
        <a:p>
          <a:endParaRPr kumimoji="1" lang="ja-JP" altLang="en-US"/>
        </a:p>
      </dgm:t>
    </dgm:pt>
    <dgm:pt modelId="{BC983A77-E914-4A59-912C-C99F8EFA94EF}" type="sibTrans" cxnId="{2BB3267C-B623-4D90-8667-E2B73BE652FB}">
      <dgm:prSet/>
      <dgm:spPr/>
      <dgm:t>
        <a:bodyPr/>
        <a:lstStyle/>
        <a:p>
          <a:endParaRPr kumimoji="1" lang="ja-JP" altLang="en-US"/>
        </a:p>
      </dgm:t>
    </dgm:pt>
    <dgm:pt modelId="{2F9F83B1-6EB2-411B-BDA4-DD01130794CD}">
      <dgm:prSet phldrT="[テキスト]"/>
      <dgm:spPr/>
      <dgm:t>
        <a:bodyPr/>
        <a:lstStyle/>
        <a:p>
          <a:r>
            <a:rPr kumimoji="1" lang="en-US" altLang="ja-JP" dirty="0" smtClean="0"/>
            <a:t>2011</a:t>
          </a:r>
          <a:r>
            <a:rPr kumimoji="1" lang="ja-JP" altLang="en-US" dirty="0" smtClean="0"/>
            <a:t>年の観光客は例年の</a:t>
          </a:r>
          <a:r>
            <a:rPr kumimoji="1" lang="en-US" altLang="ja-JP" dirty="0" smtClean="0"/>
            <a:t>15</a:t>
          </a:r>
          <a:r>
            <a:rPr kumimoji="1" lang="ja-JP" altLang="en-US" dirty="0" smtClean="0"/>
            <a:t>％減</a:t>
          </a:r>
          <a:endParaRPr kumimoji="1" lang="ja-JP" altLang="en-US" dirty="0"/>
        </a:p>
      </dgm:t>
    </dgm:pt>
    <dgm:pt modelId="{D054035A-7FEE-477D-9623-02AAAA90D0B0}" type="parTrans" cxnId="{5FE03C15-D0DC-40EC-9BF1-2DBB87E8DDF1}">
      <dgm:prSet/>
      <dgm:spPr/>
      <dgm:t>
        <a:bodyPr/>
        <a:lstStyle/>
        <a:p>
          <a:endParaRPr kumimoji="1" lang="ja-JP" altLang="en-US"/>
        </a:p>
      </dgm:t>
    </dgm:pt>
    <dgm:pt modelId="{52BB32CD-775B-4E56-A459-D857DC2675B8}" type="sibTrans" cxnId="{5FE03C15-D0DC-40EC-9BF1-2DBB87E8DDF1}">
      <dgm:prSet/>
      <dgm:spPr/>
      <dgm:t>
        <a:bodyPr/>
        <a:lstStyle/>
        <a:p>
          <a:endParaRPr kumimoji="1" lang="ja-JP" altLang="en-US"/>
        </a:p>
      </dgm:t>
    </dgm:pt>
    <dgm:pt modelId="{A0DB5AEF-20F1-4648-B671-C69EB3EFD45C}">
      <dgm:prSet phldrT="[テキスト]" custT="1"/>
      <dgm:spPr/>
      <dgm:t>
        <a:bodyPr/>
        <a:lstStyle/>
        <a:p>
          <a:r>
            <a:rPr kumimoji="1" lang="ja-JP" altLang="en-US" sz="3600" dirty="0" smtClean="0"/>
            <a:t>宮城県全体</a:t>
          </a:r>
          <a:endParaRPr kumimoji="1" lang="ja-JP" altLang="en-US" sz="3600" dirty="0"/>
        </a:p>
      </dgm:t>
    </dgm:pt>
    <dgm:pt modelId="{1BE968C8-F985-4D92-B1C9-4A82B7E9C611}" type="parTrans" cxnId="{CE4CD689-7933-4C51-B669-BFC743DA679A}">
      <dgm:prSet/>
      <dgm:spPr/>
      <dgm:t>
        <a:bodyPr/>
        <a:lstStyle/>
        <a:p>
          <a:endParaRPr kumimoji="1" lang="ja-JP" altLang="en-US"/>
        </a:p>
      </dgm:t>
    </dgm:pt>
    <dgm:pt modelId="{0D19C1F5-0242-43E7-86D1-316C105043B3}" type="sibTrans" cxnId="{CE4CD689-7933-4C51-B669-BFC743DA679A}">
      <dgm:prSet/>
      <dgm:spPr/>
      <dgm:t>
        <a:bodyPr/>
        <a:lstStyle/>
        <a:p>
          <a:endParaRPr kumimoji="1" lang="ja-JP" altLang="en-US"/>
        </a:p>
      </dgm:t>
    </dgm:pt>
    <dgm:pt modelId="{4F640A9E-CECA-4D41-B280-57D5A9CCD65A}">
      <dgm:prSet phldrT="[テキスト]"/>
      <dgm:spPr/>
      <dgm:t>
        <a:bodyPr/>
        <a:lstStyle/>
        <a:p>
          <a:r>
            <a:rPr kumimoji="1" lang="en-US" altLang="ja-JP" dirty="0" smtClean="0"/>
            <a:t>2011</a:t>
          </a:r>
          <a:r>
            <a:rPr kumimoji="1" lang="ja-JP" altLang="en-US" dirty="0" smtClean="0"/>
            <a:t>年の沿岸部への観光客　</a:t>
          </a:r>
          <a:r>
            <a:rPr kumimoji="1" lang="en-US" altLang="ja-JP" dirty="0" smtClean="0"/>
            <a:t>59.4</a:t>
          </a:r>
          <a:r>
            <a:rPr kumimoji="1" lang="ja-JP" altLang="en-US" dirty="0" smtClean="0"/>
            <a:t>％減</a:t>
          </a:r>
          <a:endParaRPr kumimoji="1" lang="ja-JP" altLang="en-US" dirty="0"/>
        </a:p>
      </dgm:t>
    </dgm:pt>
    <dgm:pt modelId="{5DCF85F2-9D46-495E-9D04-57CEF799D984}" type="parTrans" cxnId="{CB8ABD07-19A9-4005-B558-A081EEDEB852}">
      <dgm:prSet/>
      <dgm:spPr/>
      <dgm:t>
        <a:bodyPr/>
        <a:lstStyle/>
        <a:p>
          <a:endParaRPr kumimoji="1" lang="ja-JP" altLang="en-US"/>
        </a:p>
      </dgm:t>
    </dgm:pt>
    <dgm:pt modelId="{64D34963-3F6A-406D-9A05-3027A1E8E99E}" type="sibTrans" cxnId="{CB8ABD07-19A9-4005-B558-A081EEDEB852}">
      <dgm:prSet/>
      <dgm:spPr/>
      <dgm:t>
        <a:bodyPr/>
        <a:lstStyle/>
        <a:p>
          <a:endParaRPr kumimoji="1" lang="ja-JP" altLang="en-US"/>
        </a:p>
      </dgm:t>
    </dgm:pt>
    <dgm:pt modelId="{11BAD5B5-EFFC-4131-A2EE-DA91A2FF91DA}">
      <dgm:prSet phldrT="[テキスト]"/>
      <dgm:spPr/>
      <dgm:t>
        <a:bodyPr/>
        <a:lstStyle/>
        <a:p>
          <a:r>
            <a:rPr kumimoji="1" lang="en-US" altLang="ja-JP" dirty="0" smtClean="0"/>
            <a:t>2011</a:t>
          </a:r>
          <a:r>
            <a:rPr kumimoji="1" lang="ja-JP" altLang="en-US" dirty="0" smtClean="0"/>
            <a:t>年の内陸部への観光客　</a:t>
          </a:r>
          <a:r>
            <a:rPr kumimoji="1" lang="en-US" altLang="ja-JP" dirty="0" smtClean="0"/>
            <a:t>16.5</a:t>
          </a:r>
          <a:r>
            <a:rPr kumimoji="1" lang="ja-JP" altLang="en-US" dirty="0" smtClean="0"/>
            <a:t>％減</a:t>
          </a:r>
          <a:endParaRPr kumimoji="1" lang="ja-JP" altLang="en-US" dirty="0"/>
        </a:p>
      </dgm:t>
    </dgm:pt>
    <dgm:pt modelId="{7ED5383C-B129-4458-BD2F-8CEB893433D2}" type="parTrans" cxnId="{216B8827-7843-42DB-A659-DD84E060E58D}">
      <dgm:prSet/>
      <dgm:spPr/>
      <dgm:t>
        <a:bodyPr/>
        <a:lstStyle/>
        <a:p>
          <a:endParaRPr kumimoji="1" lang="ja-JP" altLang="en-US"/>
        </a:p>
      </dgm:t>
    </dgm:pt>
    <dgm:pt modelId="{1AB48585-8A74-48E2-8247-C420D911B2F4}" type="sibTrans" cxnId="{216B8827-7843-42DB-A659-DD84E060E58D}">
      <dgm:prSet/>
      <dgm:spPr/>
      <dgm:t>
        <a:bodyPr/>
        <a:lstStyle/>
        <a:p>
          <a:endParaRPr kumimoji="1" lang="ja-JP" altLang="en-US"/>
        </a:p>
      </dgm:t>
    </dgm:pt>
    <dgm:pt modelId="{FA85E396-16D5-48A9-9D5D-736ED73BFA6F}">
      <dgm:prSet phldrT="[テキスト]" custT="1"/>
      <dgm:spPr/>
      <dgm:t>
        <a:bodyPr/>
        <a:lstStyle/>
        <a:p>
          <a:r>
            <a:rPr kumimoji="1" lang="ja-JP" altLang="en-US" sz="3600" dirty="0" smtClean="0"/>
            <a:t>茨城県全体</a:t>
          </a:r>
          <a:endParaRPr kumimoji="1" lang="ja-JP" altLang="en-US" sz="3600" dirty="0"/>
        </a:p>
      </dgm:t>
    </dgm:pt>
    <dgm:pt modelId="{DA62EFB0-059B-48B6-9A11-91CF96157146}" type="parTrans" cxnId="{82162DFE-4CB6-4DAE-8B72-CCA08B41ACC9}">
      <dgm:prSet/>
      <dgm:spPr/>
      <dgm:t>
        <a:bodyPr/>
        <a:lstStyle/>
        <a:p>
          <a:endParaRPr kumimoji="1" lang="ja-JP" altLang="en-US"/>
        </a:p>
      </dgm:t>
    </dgm:pt>
    <dgm:pt modelId="{DF12491D-729B-4308-9866-4C26866847C4}" type="sibTrans" cxnId="{82162DFE-4CB6-4DAE-8B72-CCA08B41ACC9}">
      <dgm:prSet/>
      <dgm:spPr/>
      <dgm:t>
        <a:bodyPr/>
        <a:lstStyle/>
        <a:p>
          <a:endParaRPr kumimoji="1" lang="ja-JP" altLang="en-US"/>
        </a:p>
      </dgm:t>
    </dgm:pt>
    <dgm:pt modelId="{9FF5F5BF-D1D6-4441-897E-CF4AAAF9DD6D}">
      <dgm:prSet phldrT="[テキスト]"/>
      <dgm:spPr/>
      <dgm:t>
        <a:bodyPr/>
        <a:lstStyle/>
        <a:p>
          <a:r>
            <a:rPr kumimoji="1" lang="en-US" altLang="ja-JP" dirty="0" smtClean="0"/>
            <a:t>2011</a:t>
          </a:r>
          <a:r>
            <a:rPr kumimoji="1" lang="ja-JP" altLang="en-US" dirty="0" smtClean="0"/>
            <a:t>年の観光客　</a:t>
          </a:r>
          <a:r>
            <a:rPr kumimoji="1" lang="en-US" altLang="ja-JP" dirty="0" smtClean="0"/>
            <a:t>22.8</a:t>
          </a:r>
          <a:r>
            <a:rPr kumimoji="1" lang="ja-JP" altLang="en-US" dirty="0" smtClean="0"/>
            <a:t>％減</a:t>
          </a:r>
          <a:endParaRPr kumimoji="1" lang="ja-JP" altLang="en-US" dirty="0"/>
        </a:p>
      </dgm:t>
    </dgm:pt>
    <dgm:pt modelId="{3B084F98-C2BF-40BB-8A5D-26F450031CB0}" type="parTrans" cxnId="{0E031C03-4ED8-40F5-BB72-88A64C4B58E7}">
      <dgm:prSet/>
      <dgm:spPr/>
      <dgm:t>
        <a:bodyPr/>
        <a:lstStyle/>
        <a:p>
          <a:endParaRPr kumimoji="1" lang="ja-JP" altLang="en-US"/>
        </a:p>
      </dgm:t>
    </dgm:pt>
    <dgm:pt modelId="{B467E07C-E932-4F49-B40D-512842518CBD}" type="sibTrans" cxnId="{0E031C03-4ED8-40F5-BB72-88A64C4B58E7}">
      <dgm:prSet/>
      <dgm:spPr/>
      <dgm:t>
        <a:bodyPr/>
        <a:lstStyle/>
        <a:p>
          <a:endParaRPr kumimoji="1" lang="ja-JP" altLang="en-US"/>
        </a:p>
      </dgm:t>
    </dgm:pt>
    <dgm:pt modelId="{BBF00D73-65C4-41DF-A6A9-E6D43F19CDBA}">
      <dgm:prSet phldrT="[テキスト]"/>
      <dgm:spPr/>
      <dgm:t>
        <a:bodyPr/>
        <a:lstStyle/>
        <a:p>
          <a:r>
            <a:rPr kumimoji="1" lang="en-US" altLang="ja-JP" dirty="0" smtClean="0"/>
            <a:t>2011</a:t>
          </a:r>
          <a:r>
            <a:rPr kumimoji="1" lang="ja-JP" altLang="en-US" dirty="0" smtClean="0"/>
            <a:t>年の海水浴客　</a:t>
          </a:r>
          <a:r>
            <a:rPr kumimoji="1" lang="en-US" altLang="ja-JP" dirty="0" smtClean="0"/>
            <a:t>80</a:t>
          </a:r>
          <a:r>
            <a:rPr kumimoji="1" lang="ja-JP" altLang="en-US" dirty="0" smtClean="0"/>
            <a:t>％以上減</a:t>
          </a:r>
          <a:endParaRPr kumimoji="1" lang="ja-JP" altLang="en-US" dirty="0"/>
        </a:p>
      </dgm:t>
    </dgm:pt>
    <dgm:pt modelId="{94C41931-2F6C-4150-BEF3-70DA1EC01901}" type="parTrans" cxnId="{016490F5-1489-44EF-9E65-0A2658C70E29}">
      <dgm:prSet/>
      <dgm:spPr/>
      <dgm:t>
        <a:bodyPr/>
        <a:lstStyle/>
        <a:p>
          <a:endParaRPr kumimoji="1" lang="ja-JP" altLang="en-US"/>
        </a:p>
      </dgm:t>
    </dgm:pt>
    <dgm:pt modelId="{FC6633BC-33F6-4418-BA3B-0BBCAD65A9A9}" type="sibTrans" cxnId="{016490F5-1489-44EF-9E65-0A2658C70E29}">
      <dgm:prSet/>
      <dgm:spPr/>
      <dgm:t>
        <a:bodyPr/>
        <a:lstStyle/>
        <a:p>
          <a:endParaRPr kumimoji="1" lang="ja-JP" altLang="en-US"/>
        </a:p>
      </dgm:t>
    </dgm:pt>
    <dgm:pt modelId="{504AF507-22CD-443D-8CE4-23C85B8AFF90}">
      <dgm:prSet phldrT="[テキスト]"/>
      <dgm:spPr/>
      <dgm:t>
        <a:bodyPr/>
        <a:lstStyle/>
        <a:p>
          <a:r>
            <a:rPr kumimoji="1" lang="ja-JP" altLang="en-US" dirty="0" smtClean="0"/>
            <a:t>県外からの修学旅行生：</a:t>
          </a:r>
          <a:r>
            <a:rPr kumimoji="1" lang="en-US" altLang="ja-JP" dirty="0" smtClean="0"/>
            <a:t>841</a:t>
          </a:r>
          <a:r>
            <a:rPr kumimoji="1" lang="ja-JP" altLang="en-US" dirty="0" smtClean="0"/>
            <a:t>校から</a:t>
          </a:r>
          <a:r>
            <a:rPr kumimoji="1" lang="en-US" altLang="ja-JP" dirty="0" smtClean="0"/>
            <a:t>100</a:t>
          </a:r>
          <a:r>
            <a:rPr kumimoji="1" lang="ja-JP" altLang="en-US" dirty="0" smtClean="0"/>
            <a:t>校に激減</a:t>
          </a:r>
          <a:endParaRPr kumimoji="1" lang="ja-JP" altLang="en-US" dirty="0"/>
        </a:p>
      </dgm:t>
    </dgm:pt>
    <dgm:pt modelId="{C2D2B241-AB1E-4813-BD7F-150B6B0B1AAD}" type="parTrans" cxnId="{0618C1C8-A0A6-4C0D-8E33-16C19FADD6C6}">
      <dgm:prSet/>
      <dgm:spPr/>
      <dgm:t>
        <a:bodyPr/>
        <a:lstStyle/>
        <a:p>
          <a:endParaRPr kumimoji="1" lang="ja-JP" altLang="en-US"/>
        </a:p>
      </dgm:t>
    </dgm:pt>
    <dgm:pt modelId="{A600A1BD-EB6B-4D1E-BD38-508738000C1E}" type="sibTrans" cxnId="{0618C1C8-A0A6-4C0D-8E33-16C19FADD6C6}">
      <dgm:prSet/>
      <dgm:spPr/>
      <dgm:t>
        <a:bodyPr/>
        <a:lstStyle/>
        <a:p>
          <a:endParaRPr kumimoji="1" lang="ja-JP" altLang="en-US"/>
        </a:p>
      </dgm:t>
    </dgm:pt>
    <dgm:pt modelId="{C167E0DB-AC5F-4383-AD44-3AD85F65CE9D}" type="pres">
      <dgm:prSet presAssocID="{9AB9440C-014A-4AA2-8686-910BB56D1D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F929254-C3AA-4CAA-BC60-005F20EAF497}" type="pres">
      <dgm:prSet presAssocID="{FE393446-C222-4445-AAB1-AEF1281F7F28}" presName="linNode" presStyleCnt="0"/>
      <dgm:spPr/>
    </dgm:pt>
    <dgm:pt modelId="{AD0EE0C3-B9D7-4E47-AAC8-3280EA45AC26}" type="pres">
      <dgm:prSet presAssocID="{FE393446-C222-4445-AAB1-AEF1281F7F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43A06E-A8A3-400A-BD44-1585562CC086}" type="pres">
      <dgm:prSet presAssocID="{FE393446-C222-4445-AAB1-AEF1281F7F2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323F79F-6977-4801-B0BA-4E80F4068B6C}" type="pres">
      <dgm:prSet presAssocID="{BC983A77-E914-4A59-912C-C99F8EFA94EF}" presName="sp" presStyleCnt="0"/>
      <dgm:spPr/>
    </dgm:pt>
    <dgm:pt modelId="{FBF285E2-4AAC-45FA-B0F0-4A3C27205035}" type="pres">
      <dgm:prSet presAssocID="{A0DB5AEF-20F1-4648-B671-C69EB3EFD45C}" presName="linNode" presStyleCnt="0"/>
      <dgm:spPr/>
    </dgm:pt>
    <dgm:pt modelId="{2A4CA2C5-2DE3-4697-B825-703F9FBF6A26}" type="pres">
      <dgm:prSet presAssocID="{A0DB5AEF-20F1-4648-B671-C69EB3EFD4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AAD06F-AFDD-4085-BE6B-2533F060C130}" type="pres">
      <dgm:prSet presAssocID="{A0DB5AEF-20F1-4648-B671-C69EB3EFD4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D360B06-7052-4D99-9421-EF57978E25B2}" type="pres">
      <dgm:prSet presAssocID="{0D19C1F5-0242-43E7-86D1-316C105043B3}" presName="sp" presStyleCnt="0"/>
      <dgm:spPr/>
    </dgm:pt>
    <dgm:pt modelId="{E1ECA062-E719-4137-9D40-95BF04A50B6F}" type="pres">
      <dgm:prSet presAssocID="{FA85E396-16D5-48A9-9D5D-736ED73BFA6F}" presName="linNode" presStyleCnt="0"/>
      <dgm:spPr/>
    </dgm:pt>
    <dgm:pt modelId="{22523854-7C17-4577-ADF8-998CA1B499D3}" type="pres">
      <dgm:prSet presAssocID="{FA85E396-16D5-48A9-9D5D-736ED73BFA6F}" presName="parentText" presStyleLbl="node1" presStyleIdx="2" presStyleCnt="3" custLinFactNeighborX="-3749" custLinFactNeighborY="35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2819DF-648F-41B9-9679-5F8A5E4E8E31}" type="pres">
      <dgm:prSet presAssocID="{FA85E396-16D5-48A9-9D5D-736ED73BFA6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9904EA4-6262-448E-A4C6-D5C045C02365}" type="presOf" srcId="{2F9F83B1-6EB2-411B-BDA4-DD01130794CD}" destId="{8443A06E-A8A3-400A-BD44-1585562CC086}" srcOrd="0" destOrd="0" presId="urn:microsoft.com/office/officeart/2005/8/layout/vList5"/>
    <dgm:cxn modelId="{216B8827-7843-42DB-A659-DD84E060E58D}" srcId="{A0DB5AEF-20F1-4648-B671-C69EB3EFD45C}" destId="{11BAD5B5-EFFC-4131-A2EE-DA91A2FF91DA}" srcOrd="1" destOrd="0" parTransId="{7ED5383C-B129-4458-BD2F-8CEB893433D2}" sibTransId="{1AB48585-8A74-48E2-8247-C420D911B2F4}"/>
    <dgm:cxn modelId="{82162DFE-4CB6-4DAE-8B72-CCA08B41ACC9}" srcId="{9AB9440C-014A-4AA2-8686-910BB56D1DF5}" destId="{FA85E396-16D5-48A9-9D5D-736ED73BFA6F}" srcOrd="2" destOrd="0" parTransId="{DA62EFB0-059B-48B6-9A11-91CF96157146}" sibTransId="{DF12491D-729B-4308-9866-4C26866847C4}"/>
    <dgm:cxn modelId="{74A4193B-6A53-42D1-8BD2-D78E4ED8EFCF}" type="presOf" srcId="{BBF00D73-65C4-41DF-A6A9-E6D43F19CDBA}" destId="{D52819DF-648F-41B9-9679-5F8A5E4E8E31}" srcOrd="0" destOrd="1" presId="urn:microsoft.com/office/officeart/2005/8/layout/vList5"/>
    <dgm:cxn modelId="{490CB2DD-F55B-45AD-8E20-AB864E2D2C2C}" type="presOf" srcId="{FE393446-C222-4445-AAB1-AEF1281F7F28}" destId="{AD0EE0C3-B9D7-4E47-AAC8-3280EA45AC26}" srcOrd="0" destOrd="0" presId="urn:microsoft.com/office/officeart/2005/8/layout/vList5"/>
    <dgm:cxn modelId="{92CB3F78-C398-4FEF-98C8-6C35E3C23AB2}" type="presOf" srcId="{9FF5F5BF-D1D6-4441-897E-CF4AAAF9DD6D}" destId="{D52819DF-648F-41B9-9679-5F8A5E4E8E31}" srcOrd="0" destOrd="0" presId="urn:microsoft.com/office/officeart/2005/8/layout/vList5"/>
    <dgm:cxn modelId="{CB8ABD07-19A9-4005-B558-A081EEDEB852}" srcId="{A0DB5AEF-20F1-4648-B671-C69EB3EFD45C}" destId="{4F640A9E-CECA-4D41-B280-57D5A9CCD65A}" srcOrd="0" destOrd="0" parTransId="{5DCF85F2-9D46-495E-9D04-57CEF799D984}" sibTransId="{64D34963-3F6A-406D-9A05-3027A1E8E99E}"/>
    <dgm:cxn modelId="{6B38BCEC-F77C-43E9-95D4-316814C337C1}" type="presOf" srcId="{FA85E396-16D5-48A9-9D5D-736ED73BFA6F}" destId="{22523854-7C17-4577-ADF8-998CA1B499D3}" srcOrd="0" destOrd="0" presId="urn:microsoft.com/office/officeart/2005/8/layout/vList5"/>
    <dgm:cxn modelId="{0618C1C8-A0A6-4C0D-8E33-16C19FADD6C6}" srcId="{FE393446-C222-4445-AAB1-AEF1281F7F28}" destId="{504AF507-22CD-443D-8CE4-23C85B8AFF90}" srcOrd="1" destOrd="0" parTransId="{C2D2B241-AB1E-4813-BD7F-150B6B0B1AAD}" sibTransId="{A600A1BD-EB6B-4D1E-BD38-508738000C1E}"/>
    <dgm:cxn modelId="{B494289E-AD6F-4582-848A-C2F133962989}" type="presOf" srcId="{4F640A9E-CECA-4D41-B280-57D5A9CCD65A}" destId="{2CAAD06F-AFDD-4085-BE6B-2533F060C130}" srcOrd="0" destOrd="0" presId="urn:microsoft.com/office/officeart/2005/8/layout/vList5"/>
    <dgm:cxn modelId="{0E031C03-4ED8-40F5-BB72-88A64C4B58E7}" srcId="{FA85E396-16D5-48A9-9D5D-736ED73BFA6F}" destId="{9FF5F5BF-D1D6-4441-897E-CF4AAAF9DD6D}" srcOrd="0" destOrd="0" parTransId="{3B084F98-C2BF-40BB-8A5D-26F450031CB0}" sibTransId="{B467E07C-E932-4F49-B40D-512842518CBD}"/>
    <dgm:cxn modelId="{CE4CD689-7933-4C51-B669-BFC743DA679A}" srcId="{9AB9440C-014A-4AA2-8686-910BB56D1DF5}" destId="{A0DB5AEF-20F1-4648-B671-C69EB3EFD45C}" srcOrd="1" destOrd="0" parTransId="{1BE968C8-F985-4D92-B1C9-4A82B7E9C611}" sibTransId="{0D19C1F5-0242-43E7-86D1-316C105043B3}"/>
    <dgm:cxn modelId="{B52D41CD-A441-4414-8F79-34D04AB3B6F8}" type="presOf" srcId="{9AB9440C-014A-4AA2-8686-910BB56D1DF5}" destId="{C167E0DB-AC5F-4383-AD44-3AD85F65CE9D}" srcOrd="0" destOrd="0" presId="urn:microsoft.com/office/officeart/2005/8/layout/vList5"/>
    <dgm:cxn modelId="{59183A02-7BBC-4425-A932-BD5B6EDBF61F}" type="presOf" srcId="{11BAD5B5-EFFC-4131-A2EE-DA91A2FF91DA}" destId="{2CAAD06F-AFDD-4085-BE6B-2533F060C130}" srcOrd="0" destOrd="1" presId="urn:microsoft.com/office/officeart/2005/8/layout/vList5"/>
    <dgm:cxn modelId="{4256A403-23F6-45A3-98B5-90C47E6CAAED}" type="presOf" srcId="{A0DB5AEF-20F1-4648-B671-C69EB3EFD45C}" destId="{2A4CA2C5-2DE3-4697-B825-703F9FBF6A26}" srcOrd="0" destOrd="0" presId="urn:microsoft.com/office/officeart/2005/8/layout/vList5"/>
    <dgm:cxn modelId="{016490F5-1489-44EF-9E65-0A2658C70E29}" srcId="{FA85E396-16D5-48A9-9D5D-736ED73BFA6F}" destId="{BBF00D73-65C4-41DF-A6A9-E6D43F19CDBA}" srcOrd="1" destOrd="0" parTransId="{94C41931-2F6C-4150-BEF3-70DA1EC01901}" sibTransId="{FC6633BC-33F6-4418-BA3B-0BBCAD65A9A9}"/>
    <dgm:cxn modelId="{2BB3267C-B623-4D90-8667-E2B73BE652FB}" srcId="{9AB9440C-014A-4AA2-8686-910BB56D1DF5}" destId="{FE393446-C222-4445-AAB1-AEF1281F7F28}" srcOrd="0" destOrd="0" parTransId="{87E77D68-84C3-421F-B4EA-8533FE44701A}" sibTransId="{BC983A77-E914-4A59-912C-C99F8EFA94EF}"/>
    <dgm:cxn modelId="{5FE03C15-D0DC-40EC-9BF1-2DBB87E8DDF1}" srcId="{FE393446-C222-4445-AAB1-AEF1281F7F28}" destId="{2F9F83B1-6EB2-411B-BDA4-DD01130794CD}" srcOrd="0" destOrd="0" parTransId="{D054035A-7FEE-477D-9623-02AAAA90D0B0}" sibTransId="{52BB32CD-775B-4E56-A459-D857DC2675B8}"/>
    <dgm:cxn modelId="{37B2AAAE-FD4A-4D06-849C-9957BB409E0F}" type="presOf" srcId="{504AF507-22CD-443D-8CE4-23C85B8AFF90}" destId="{8443A06E-A8A3-400A-BD44-1585562CC086}" srcOrd="0" destOrd="1" presId="urn:microsoft.com/office/officeart/2005/8/layout/vList5"/>
    <dgm:cxn modelId="{A6DA226C-E48C-4231-B9E9-4949D4EE618B}" type="presParOf" srcId="{C167E0DB-AC5F-4383-AD44-3AD85F65CE9D}" destId="{FF929254-C3AA-4CAA-BC60-005F20EAF497}" srcOrd="0" destOrd="0" presId="urn:microsoft.com/office/officeart/2005/8/layout/vList5"/>
    <dgm:cxn modelId="{E9FBC757-E96D-4C07-9384-86D0B5B4B4D8}" type="presParOf" srcId="{FF929254-C3AA-4CAA-BC60-005F20EAF497}" destId="{AD0EE0C3-B9D7-4E47-AAC8-3280EA45AC26}" srcOrd="0" destOrd="0" presId="urn:microsoft.com/office/officeart/2005/8/layout/vList5"/>
    <dgm:cxn modelId="{1C39B8DE-55BE-4109-B1A3-74A68C4AED46}" type="presParOf" srcId="{FF929254-C3AA-4CAA-BC60-005F20EAF497}" destId="{8443A06E-A8A3-400A-BD44-1585562CC086}" srcOrd="1" destOrd="0" presId="urn:microsoft.com/office/officeart/2005/8/layout/vList5"/>
    <dgm:cxn modelId="{D09598EF-9A1A-4113-BE21-E51529F6F429}" type="presParOf" srcId="{C167E0DB-AC5F-4383-AD44-3AD85F65CE9D}" destId="{2323F79F-6977-4801-B0BA-4E80F4068B6C}" srcOrd="1" destOrd="0" presId="urn:microsoft.com/office/officeart/2005/8/layout/vList5"/>
    <dgm:cxn modelId="{FF2D0AD8-75A9-450C-8630-24E658E034B6}" type="presParOf" srcId="{C167E0DB-AC5F-4383-AD44-3AD85F65CE9D}" destId="{FBF285E2-4AAC-45FA-B0F0-4A3C27205035}" srcOrd="2" destOrd="0" presId="urn:microsoft.com/office/officeart/2005/8/layout/vList5"/>
    <dgm:cxn modelId="{40BBA22C-C860-41D8-9B32-80C49578EA50}" type="presParOf" srcId="{FBF285E2-4AAC-45FA-B0F0-4A3C27205035}" destId="{2A4CA2C5-2DE3-4697-B825-703F9FBF6A26}" srcOrd="0" destOrd="0" presId="urn:microsoft.com/office/officeart/2005/8/layout/vList5"/>
    <dgm:cxn modelId="{C90B474B-CE72-496E-8235-28EA338275AF}" type="presParOf" srcId="{FBF285E2-4AAC-45FA-B0F0-4A3C27205035}" destId="{2CAAD06F-AFDD-4085-BE6B-2533F060C130}" srcOrd="1" destOrd="0" presId="urn:microsoft.com/office/officeart/2005/8/layout/vList5"/>
    <dgm:cxn modelId="{B9BC8613-22E2-4E29-9C92-8A7792878D09}" type="presParOf" srcId="{C167E0DB-AC5F-4383-AD44-3AD85F65CE9D}" destId="{0D360B06-7052-4D99-9421-EF57978E25B2}" srcOrd="3" destOrd="0" presId="urn:microsoft.com/office/officeart/2005/8/layout/vList5"/>
    <dgm:cxn modelId="{8E5E2E8B-1178-4071-A650-15B40D36AB62}" type="presParOf" srcId="{C167E0DB-AC5F-4383-AD44-3AD85F65CE9D}" destId="{E1ECA062-E719-4137-9D40-95BF04A50B6F}" srcOrd="4" destOrd="0" presId="urn:microsoft.com/office/officeart/2005/8/layout/vList5"/>
    <dgm:cxn modelId="{42BE55A7-11E7-4144-A29E-C91387E68928}" type="presParOf" srcId="{E1ECA062-E719-4137-9D40-95BF04A50B6F}" destId="{22523854-7C17-4577-ADF8-998CA1B499D3}" srcOrd="0" destOrd="0" presId="urn:microsoft.com/office/officeart/2005/8/layout/vList5"/>
    <dgm:cxn modelId="{EA349A08-3297-44B0-BBF9-DD54D8F9EAB6}" type="presParOf" srcId="{E1ECA062-E719-4137-9D40-95BF04A50B6F}" destId="{D52819DF-648F-41B9-9679-5F8A5E4E8E31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C3AB9-1300-4646-98F3-8E3FB513E5D4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kumimoji="1" lang="ja-JP" altLang="en-US"/>
        </a:p>
      </dgm:t>
    </dgm:pt>
    <dgm:pt modelId="{58FBB1FE-17DA-43D7-A13C-6A5973F56C90}">
      <dgm:prSet phldrT="[テキスト]" custT="1"/>
      <dgm:spPr/>
      <dgm:t>
        <a:bodyPr/>
        <a:lstStyle/>
        <a:p>
          <a:r>
            <a:rPr kumimoji="1" lang="en-US" altLang="ja-JP" sz="3200" dirty="0" smtClean="0">
              <a:solidFill>
                <a:schemeClr val="accent2">
                  <a:lumMod val="25000"/>
                </a:schemeClr>
              </a:solidFill>
            </a:rPr>
            <a:t>2010</a:t>
          </a:r>
          <a:r>
            <a:rPr kumimoji="1" lang="ja-JP" altLang="en-US" sz="3200" dirty="0" smtClean="0">
              <a:solidFill>
                <a:schemeClr val="accent2">
                  <a:lumMod val="25000"/>
                </a:schemeClr>
              </a:solidFill>
            </a:rPr>
            <a:t>年</a:t>
          </a:r>
          <a:endParaRPr kumimoji="1" lang="ja-JP" altLang="en-US" sz="3200" dirty="0">
            <a:solidFill>
              <a:schemeClr val="accent2">
                <a:lumMod val="25000"/>
              </a:schemeClr>
            </a:solidFill>
          </a:endParaRPr>
        </a:p>
      </dgm:t>
    </dgm:pt>
    <dgm:pt modelId="{E0B3FEA5-BFC1-4B2B-8C40-C4B61FE8EE38}" type="parTrans" cxnId="{83DAA9AD-70D6-4003-A6C6-EADBD647E43D}">
      <dgm:prSet/>
      <dgm:spPr/>
      <dgm:t>
        <a:bodyPr/>
        <a:lstStyle/>
        <a:p>
          <a:endParaRPr kumimoji="1" lang="ja-JP" altLang="en-US"/>
        </a:p>
      </dgm:t>
    </dgm:pt>
    <dgm:pt modelId="{82292668-3D86-456E-A270-561DEC61549A}" type="sibTrans" cxnId="{83DAA9AD-70D6-4003-A6C6-EADBD647E43D}">
      <dgm:prSet/>
      <dgm:spPr/>
      <dgm:t>
        <a:bodyPr/>
        <a:lstStyle/>
        <a:p>
          <a:endParaRPr kumimoji="1" lang="ja-JP" altLang="en-US"/>
        </a:p>
      </dgm:t>
    </dgm:pt>
    <dgm:pt modelId="{58526DD5-5FE0-4E9B-8A4C-CB14D5588976}">
      <dgm:prSet phldrT="[テキスト]" custT="1"/>
      <dgm:spPr/>
      <dgm:t>
        <a:bodyPr/>
        <a:lstStyle/>
        <a:p>
          <a:r>
            <a:rPr kumimoji="1" lang="en-US" altLang="ja-JP" sz="3200" dirty="0" smtClean="0"/>
            <a:t>653,360</a:t>
          </a:r>
          <a:r>
            <a:rPr kumimoji="1" lang="ja-JP" altLang="en-US" sz="3200" dirty="0" smtClean="0"/>
            <a:t>人</a:t>
          </a:r>
          <a:endParaRPr kumimoji="1" lang="ja-JP" altLang="en-US" sz="3200" dirty="0"/>
        </a:p>
      </dgm:t>
    </dgm:pt>
    <dgm:pt modelId="{9FDDB3F7-061D-4179-9A35-D22C374100A2}" type="parTrans" cxnId="{1D1F7D10-098C-402C-8F4F-F6CA188E3135}">
      <dgm:prSet/>
      <dgm:spPr/>
      <dgm:t>
        <a:bodyPr/>
        <a:lstStyle/>
        <a:p>
          <a:endParaRPr kumimoji="1" lang="ja-JP" altLang="en-US"/>
        </a:p>
      </dgm:t>
    </dgm:pt>
    <dgm:pt modelId="{8ACEC856-403B-436B-B3EA-AF827BFA4AE4}" type="sibTrans" cxnId="{1D1F7D10-098C-402C-8F4F-F6CA188E3135}">
      <dgm:prSet/>
      <dgm:spPr/>
      <dgm:t>
        <a:bodyPr/>
        <a:lstStyle/>
        <a:p>
          <a:endParaRPr kumimoji="1" lang="ja-JP" altLang="en-US"/>
        </a:p>
      </dgm:t>
    </dgm:pt>
    <dgm:pt modelId="{786DC28B-74F6-40BD-A49F-1CEEE2614967}">
      <dgm:prSet phldrT="[テキスト]" custT="1"/>
      <dgm:spPr/>
      <dgm:t>
        <a:bodyPr/>
        <a:lstStyle/>
        <a:p>
          <a:r>
            <a:rPr kumimoji="1" lang="en-US" altLang="ja-JP" sz="3200" dirty="0" smtClean="0">
              <a:solidFill>
                <a:schemeClr val="accent2">
                  <a:lumMod val="25000"/>
                </a:schemeClr>
              </a:solidFill>
            </a:rPr>
            <a:t>2011</a:t>
          </a:r>
          <a:r>
            <a:rPr kumimoji="1" lang="ja-JP" altLang="en-US" sz="3200" dirty="0" smtClean="0">
              <a:solidFill>
                <a:schemeClr val="accent2">
                  <a:lumMod val="25000"/>
                </a:schemeClr>
              </a:solidFill>
            </a:rPr>
            <a:t>年</a:t>
          </a:r>
          <a:endParaRPr kumimoji="1" lang="ja-JP" altLang="en-US" sz="3200" dirty="0">
            <a:solidFill>
              <a:schemeClr val="accent2">
                <a:lumMod val="25000"/>
              </a:schemeClr>
            </a:solidFill>
          </a:endParaRPr>
        </a:p>
      </dgm:t>
    </dgm:pt>
    <dgm:pt modelId="{523D28DB-63B4-4062-83A7-24ABA0CC0CED}" type="parTrans" cxnId="{440BA968-4EF0-4E00-A72C-F2FF92FEBFDC}">
      <dgm:prSet/>
      <dgm:spPr/>
      <dgm:t>
        <a:bodyPr/>
        <a:lstStyle/>
        <a:p>
          <a:endParaRPr kumimoji="1" lang="ja-JP" altLang="en-US"/>
        </a:p>
      </dgm:t>
    </dgm:pt>
    <dgm:pt modelId="{9A9727D0-01B0-43EB-A977-DDD37B4954CD}" type="sibTrans" cxnId="{440BA968-4EF0-4E00-A72C-F2FF92FEBFDC}">
      <dgm:prSet/>
      <dgm:spPr/>
      <dgm:t>
        <a:bodyPr/>
        <a:lstStyle/>
        <a:p>
          <a:endParaRPr kumimoji="1" lang="ja-JP" altLang="en-US"/>
        </a:p>
      </dgm:t>
    </dgm:pt>
    <dgm:pt modelId="{BE543B57-129F-4AE2-9F12-08F5476707F8}">
      <dgm:prSet phldrT="[テキスト]" custT="1"/>
      <dgm:spPr/>
      <dgm:t>
        <a:bodyPr/>
        <a:lstStyle/>
        <a:p>
          <a:r>
            <a:rPr kumimoji="1" lang="ja-JP" altLang="en-US" sz="3600" dirty="0" smtClean="0"/>
            <a:t>　</a:t>
          </a:r>
          <a:r>
            <a:rPr kumimoji="1" lang="en-US" altLang="ja-JP" sz="3200" dirty="0" smtClean="0"/>
            <a:t>45,630</a:t>
          </a:r>
          <a:r>
            <a:rPr kumimoji="1" lang="ja-JP" altLang="en-US" sz="3200" dirty="0" smtClean="0"/>
            <a:t>人（</a:t>
          </a:r>
          <a:r>
            <a:rPr kumimoji="1" lang="en-US" altLang="ja-JP" sz="3200" dirty="0" smtClean="0"/>
            <a:t>2010</a:t>
          </a:r>
          <a:r>
            <a:rPr kumimoji="1" lang="ja-JP" altLang="en-US" sz="3200" dirty="0" smtClean="0"/>
            <a:t>年比　</a:t>
          </a:r>
          <a:r>
            <a:rPr kumimoji="1" lang="en-US" altLang="ja-JP" sz="3200" dirty="0" smtClean="0"/>
            <a:t>22.3</a:t>
          </a:r>
          <a:r>
            <a:rPr kumimoji="1" lang="ja-JP" altLang="en-US" sz="3200" dirty="0" smtClean="0"/>
            <a:t>％）</a:t>
          </a:r>
          <a:endParaRPr kumimoji="1" lang="ja-JP" altLang="en-US" sz="3200" dirty="0"/>
        </a:p>
      </dgm:t>
    </dgm:pt>
    <dgm:pt modelId="{5C396DF3-CAC4-4B8E-BDFF-1560AB83676D}" type="parTrans" cxnId="{F12CDB11-EBF3-41A9-BCA5-A4B377BF7886}">
      <dgm:prSet/>
      <dgm:spPr/>
      <dgm:t>
        <a:bodyPr/>
        <a:lstStyle/>
        <a:p>
          <a:endParaRPr kumimoji="1" lang="ja-JP" altLang="en-US"/>
        </a:p>
      </dgm:t>
    </dgm:pt>
    <dgm:pt modelId="{E22B5432-DD39-4F4D-A8DC-ABFFC24CC774}" type="sibTrans" cxnId="{F12CDB11-EBF3-41A9-BCA5-A4B377BF7886}">
      <dgm:prSet/>
      <dgm:spPr/>
      <dgm:t>
        <a:bodyPr/>
        <a:lstStyle/>
        <a:p>
          <a:endParaRPr kumimoji="1" lang="ja-JP" altLang="en-US"/>
        </a:p>
      </dgm:t>
    </dgm:pt>
    <dgm:pt modelId="{644EF554-9EFB-495F-A181-278118BF5A18}">
      <dgm:prSet phldrT="[テキスト]" custT="1"/>
      <dgm:spPr/>
      <dgm:t>
        <a:bodyPr/>
        <a:lstStyle/>
        <a:p>
          <a:r>
            <a:rPr kumimoji="1" lang="en-US" altLang="ja-JP" sz="3200" dirty="0" smtClean="0">
              <a:solidFill>
                <a:schemeClr val="accent2">
                  <a:lumMod val="25000"/>
                </a:schemeClr>
              </a:solidFill>
            </a:rPr>
            <a:t>2012</a:t>
          </a:r>
          <a:r>
            <a:rPr kumimoji="1" lang="ja-JP" altLang="en-US" sz="3200" dirty="0" smtClean="0">
              <a:solidFill>
                <a:schemeClr val="accent2">
                  <a:lumMod val="25000"/>
                </a:schemeClr>
              </a:solidFill>
            </a:rPr>
            <a:t>年</a:t>
          </a:r>
          <a:endParaRPr kumimoji="1" lang="ja-JP" altLang="en-US" sz="3200" dirty="0">
            <a:solidFill>
              <a:schemeClr val="accent2">
                <a:lumMod val="25000"/>
              </a:schemeClr>
            </a:solidFill>
          </a:endParaRPr>
        </a:p>
      </dgm:t>
    </dgm:pt>
    <dgm:pt modelId="{663355CB-E1B9-4D8E-945F-B25768382E1F}" type="parTrans" cxnId="{A3A5D4E8-E131-4B3C-8497-AA1CF039C2E2}">
      <dgm:prSet/>
      <dgm:spPr/>
      <dgm:t>
        <a:bodyPr/>
        <a:lstStyle/>
        <a:p>
          <a:endParaRPr kumimoji="1" lang="ja-JP" altLang="en-US"/>
        </a:p>
      </dgm:t>
    </dgm:pt>
    <dgm:pt modelId="{0FF6EF81-A960-470D-9941-95B9447C4B21}" type="sibTrans" cxnId="{A3A5D4E8-E131-4B3C-8497-AA1CF039C2E2}">
      <dgm:prSet/>
      <dgm:spPr/>
      <dgm:t>
        <a:bodyPr/>
        <a:lstStyle/>
        <a:p>
          <a:endParaRPr kumimoji="1" lang="ja-JP" altLang="en-US"/>
        </a:p>
      </dgm:t>
    </dgm:pt>
    <dgm:pt modelId="{F9B04BF3-0676-4A67-A5CA-14D960BABED5}">
      <dgm:prSet phldrT="[テキスト]" custT="1"/>
      <dgm:spPr/>
      <dgm:t>
        <a:bodyPr/>
        <a:lstStyle/>
        <a:p>
          <a:r>
            <a:rPr kumimoji="1" lang="en-US" altLang="ja-JP" sz="3200" dirty="0" smtClean="0"/>
            <a:t>348,574</a:t>
          </a:r>
          <a:r>
            <a:rPr kumimoji="1" lang="ja-JP" altLang="en-US" sz="3200" dirty="0" smtClean="0"/>
            <a:t>人（</a:t>
          </a:r>
          <a:r>
            <a:rPr kumimoji="1" lang="en-US" altLang="ja-JP" sz="3200" dirty="0" smtClean="0"/>
            <a:t>2010</a:t>
          </a:r>
          <a:r>
            <a:rPr kumimoji="1" lang="ja-JP" altLang="en-US" sz="3200" dirty="0" smtClean="0"/>
            <a:t>年比　</a:t>
          </a:r>
          <a:r>
            <a:rPr kumimoji="1" lang="en-US" altLang="ja-JP" sz="3200" dirty="0" smtClean="0"/>
            <a:t>53.4</a:t>
          </a:r>
          <a:r>
            <a:rPr kumimoji="1" lang="ja-JP" altLang="en-US" sz="3200" dirty="0" smtClean="0"/>
            <a:t>％）</a:t>
          </a:r>
          <a:endParaRPr kumimoji="1" lang="ja-JP" altLang="en-US" sz="3200" dirty="0"/>
        </a:p>
      </dgm:t>
    </dgm:pt>
    <dgm:pt modelId="{A298D124-F5A0-4484-AE6D-94B05DB83202}" type="parTrans" cxnId="{42F3CEFC-2D61-47D6-ACD5-8BDDF196FC27}">
      <dgm:prSet/>
      <dgm:spPr/>
      <dgm:t>
        <a:bodyPr/>
        <a:lstStyle/>
        <a:p>
          <a:endParaRPr kumimoji="1" lang="ja-JP" altLang="en-US"/>
        </a:p>
      </dgm:t>
    </dgm:pt>
    <dgm:pt modelId="{CF8B9E0F-8563-479F-B79B-0E3E830A2F07}" type="sibTrans" cxnId="{42F3CEFC-2D61-47D6-ACD5-8BDDF196FC27}">
      <dgm:prSet/>
      <dgm:spPr/>
      <dgm:t>
        <a:bodyPr/>
        <a:lstStyle/>
        <a:p>
          <a:endParaRPr kumimoji="1" lang="ja-JP" altLang="en-US"/>
        </a:p>
      </dgm:t>
    </dgm:pt>
    <dgm:pt modelId="{18857D19-53E1-4313-B4A4-C2CD86E47941}" type="pres">
      <dgm:prSet presAssocID="{334C3AB9-1300-4646-98F3-8E3FB513E5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ABFB2C7-471B-47E5-8A26-F1826650EE71}" type="pres">
      <dgm:prSet presAssocID="{58FBB1FE-17DA-43D7-A13C-6A5973F56C90}" presName="composite" presStyleCnt="0"/>
      <dgm:spPr/>
    </dgm:pt>
    <dgm:pt modelId="{6B69721C-7AEB-4899-934F-B6D27457639D}" type="pres">
      <dgm:prSet presAssocID="{58FBB1FE-17DA-43D7-A13C-6A5973F56C90}" presName="parentText" presStyleLbl="align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07BD20-C4F8-496C-A9E2-D89B0B36CDD8}" type="pres">
      <dgm:prSet presAssocID="{58FBB1FE-17DA-43D7-A13C-6A5973F56C90}" presName="descendantText" presStyleLbl="alignAcc1" presStyleIdx="0" presStyleCnt="3" custAng="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4E0D4A-E598-4B40-B237-F9C583789F15}" type="pres">
      <dgm:prSet presAssocID="{82292668-3D86-456E-A270-561DEC61549A}" presName="sp" presStyleCnt="0"/>
      <dgm:spPr/>
    </dgm:pt>
    <dgm:pt modelId="{C8375D2C-5A68-42B5-9213-4F9E9FA87486}" type="pres">
      <dgm:prSet presAssocID="{786DC28B-74F6-40BD-A49F-1CEEE2614967}" presName="composite" presStyleCnt="0"/>
      <dgm:spPr/>
    </dgm:pt>
    <dgm:pt modelId="{7E46AE91-5D46-4CB4-9396-363E1EC4E8DD}" type="pres">
      <dgm:prSet presAssocID="{786DC28B-74F6-40BD-A49F-1CEEE26149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A10F43-B36C-490B-8D13-0475E9AE8263}" type="pres">
      <dgm:prSet presAssocID="{786DC28B-74F6-40BD-A49F-1CEEE26149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221D60-8EBA-4687-BC57-286B31088C4A}" type="pres">
      <dgm:prSet presAssocID="{9A9727D0-01B0-43EB-A977-DDD37B4954CD}" presName="sp" presStyleCnt="0"/>
      <dgm:spPr/>
    </dgm:pt>
    <dgm:pt modelId="{97116A73-0053-40FC-902B-869F40351D01}" type="pres">
      <dgm:prSet presAssocID="{644EF554-9EFB-495F-A181-278118BF5A18}" presName="composite" presStyleCnt="0"/>
      <dgm:spPr/>
    </dgm:pt>
    <dgm:pt modelId="{66468D67-5FE1-41C4-88D8-FA89D9EFABC9}" type="pres">
      <dgm:prSet presAssocID="{644EF554-9EFB-495F-A181-278118BF5A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B0BC148-2E3B-46EC-9DB6-D465E3E94EF6}" type="pres">
      <dgm:prSet presAssocID="{644EF554-9EFB-495F-A181-278118BF5A1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8C2B06-438E-4E96-A18E-632CAB9ADFAE}" type="presOf" srcId="{786DC28B-74F6-40BD-A49F-1CEEE2614967}" destId="{7E46AE91-5D46-4CB4-9396-363E1EC4E8DD}" srcOrd="0" destOrd="0" presId="urn:microsoft.com/office/officeart/2005/8/layout/chevron2"/>
    <dgm:cxn modelId="{ADFBA9B3-2484-413E-BB99-AE8143C8505F}" type="presOf" srcId="{BE543B57-129F-4AE2-9F12-08F5476707F8}" destId="{28A10F43-B36C-490B-8D13-0475E9AE8263}" srcOrd="0" destOrd="0" presId="urn:microsoft.com/office/officeart/2005/8/layout/chevron2"/>
    <dgm:cxn modelId="{1D1F7D10-098C-402C-8F4F-F6CA188E3135}" srcId="{58FBB1FE-17DA-43D7-A13C-6A5973F56C90}" destId="{58526DD5-5FE0-4E9B-8A4C-CB14D5588976}" srcOrd="0" destOrd="0" parTransId="{9FDDB3F7-061D-4179-9A35-D22C374100A2}" sibTransId="{8ACEC856-403B-436B-B3EA-AF827BFA4AE4}"/>
    <dgm:cxn modelId="{2DFD51CB-D2C6-4CC4-8C6D-BB8DD7EDF0A0}" type="presOf" srcId="{F9B04BF3-0676-4A67-A5CA-14D960BABED5}" destId="{BB0BC148-2E3B-46EC-9DB6-D465E3E94EF6}" srcOrd="0" destOrd="0" presId="urn:microsoft.com/office/officeart/2005/8/layout/chevron2"/>
    <dgm:cxn modelId="{42F3CEFC-2D61-47D6-ACD5-8BDDF196FC27}" srcId="{644EF554-9EFB-495F-A181-278118BF5A18}" destId="{F9B04BF3-0676-4A67-A5CA-14D960BABED5}" srcOrd="0" destOrd="0" parTransId="{A298D124-F5A0-4484-AE6D-94B05DB83202}" sibTransId="{CF8B9E0F-8563-479F-B79B-0E3E830A2F07}"/>
    <dgm:cxn modelId="{F12CDB11-EBF3-41A9-BCA5-A4B377BF7886}" srcId="{786DC28B-74F6-40BD-A49F-1CEEE2614967}" destId="{BE543B57-129F-4AE2-9F12-08F5476707F8}" srcOrd="0" destOrd="0" parTransId="{5C396DF3-CAC4-4B8E-BDFF-1560AB83676D}" sibTransId="{E22B5432-DD39-4F4D-A8DC-ABFFC24CC774}"/>
    <dgm:cxn modelId="{625C9501-B99E-483A-A79B-77D59DA102E7}" type="presOf" srcId="{58FBB1FE-17DA-43D7-A13C-6A5973F56C90}" destId="{6B69721C-7AEB-4899-934F-B6D27457639D}" srcOrd="0" destOrd="0" presId="urn:microsoft.com/office/officeart/2005/8/layout/chevron2"/>
    <dgm:cxn modelId="{D855DDE6-27DA-402C-B5F7-1F9D2271CA17}" type="presOf" srcId="{334C3AB9-1300-4646-98F3-8E3FB513E5D4}" destId="{18857D19-53E1-4313-B4A4-C2CD86E47941}" srcOrd="0" destOrd="0" presId="urn:microsoft.com/office/officeart/2005/8/layout/chevron2"/>
    <dgm:cxn modelId="{D32C1168-8DF9-4372-9A05-3A9708301D45}" type="presOf" srcId="{58526DD5-5FE0-4E9B-8A4C-CB14D5588976}" destId="{F407BD20-C4F8-496C-A9E2-D89B0B36CDD8}" srcOrd="0" destOrd="0" presId="urn:microsoft.com/office/officeart/2005/8/layout/chevron2"/>
    <dgm:cxn modelId="{83DAA9AD-70D6-4003-A6C6-EADBD647E43D}" srcId="{334C3AB9-1300-4646-98F3-8E3FB513E5D4}" destId="{58FBB1FE-17DA-43D7-A13C-6A5973F56C90}" srcOrd="0" destOrd="0" parTransId="{E0B3FEA5-BFC1-4B2B-8C40-C4B61FE8EE38}" sibTransId="{82292668-3D86-456E-A270-561DEC61549A}"/>
    <dgm:cxn modelId="{90A4E849-964D-4176-82D7-45475CFB74CB}" type="presOf" srcId="{644EF554-9EFB-495F-A181-278118BF5A18}" destId="{66468D67-5FE1-41C4-88D8-FA89D9EFABC9}" srcOrd="0" destOrd="0" presId="urn:microsoft.com/office/officeart/2005/8/layout/chevron2"/>
    <dgm:cxn modelId="{A3A5D4E8-E131-4B3C-8497-AA1CF039C2E2}" srcId="{334C3AB9-1300-4646-98F3-8E3FB513E5D4}" destId="{644EF554-9EFB-495F-A181-278118BF5A18}" srcOrd="2" destOrd="0" parTransId="{663355CB-E1B9-4D8E-945F-B25768382E1F}" sibTransId="{0FF6EF81-A960-470D-9941-95B9447C4B21}"/>
    <dgm:cxn modelId="{440BA968-4EF0-4E00-A72C-F2FF92FEBFDC}" srcId="{334C3AB9-1300-4646-98F3-8E3FB513E5D4}" destId="{786DC28B-74F6-40BD-A49F-1CEEE2614967}" srcOrd="1" destOrd="0" parTransId="{523D28DB-63B4-4062-83A7-24ABA0CC0CED}" sibTransId="{9A9727D0-01B0-43EB-A977-DDD37B4954CD}"/>
    <dgm:cxn modelId="{158362C2-6FB9-4FAD-B174-ADE4D175847B}" type="presParOf" srcId="{18857D19-53E1-4313-B4A4-C2CD86E47941}" destId="{AABFB2C7-471B-47E5-8A26-F1826650EE71}" srcOrd="0" destOrd="0" presId="urn:microsoft.com/office/officeart/2005/8/layout/chevron2"/>
    <dgm:cxn modelId="{FFA0D757-6EB8-4852-A246-9CBFFA7E6805}" type="presParOf" srcId="{AABFB2C7-471B-47E5-8A26-F1826650EE71}" destId="{6B69721C-7AEB-4899-934F-B6D27457639D}" srcOrd="0" destOrd="0" presId="urn:microsoft.com/office/officeart/2005/8/layout/chevron2"/>
    <dgm:cxn modelId="{A90C9060-2964-49BF-9A75-C615125EC5CD}" type="presParOf" srcId="{AABFB2C7-471B-47E5-8A26-F1826650EE71}" destId="{F407BD20-C4F8-496C-A9E2-D89B0B36CDD8}" srcOrd="1" destOrd="0" presId="urn:microsoft.com/office/officeart/2005/8/layout/chevron2"/>
    <dgm:cxn modelId="{08BF458B-7501-449B-91DC-587BF8F7A8BA}" type="presParOf" srcId="{18857D19-53E1-4313-B4A4-C2CD86E47941}" destId="{264E0D4A-E598-4B40-B237-F9C583789F15}" srcOrd="1" destOrd="0" presId="urn:microsoft.com/office/officeart/2005/8/layout/chevron2"/>
    <dgm:cxn modelId="{794DC6CD-4489-4856-A57B-266F3734E7C1}" type="presParOf" srcId="{18857D19-53E1-4313-B4A4-C2CD86E47941}" destId="{C8375D2C-5A68-42B5-9213-4F9E9FA87486}" srcOrd="2" destOrd="0" presId="urn:microsoft.com/office/officeart/2005/8/layout/chevron2"/>
    <dgm:cxn modelId="{D155B370-DD78-422C-AE66-6BBCFB1FAFCD}" type="presParOf" srcId="{C8375D2C-5A68-42B5-9213-4F9E9FA87486}" destId="{7E46AE91-5D46-4CB4-9396-363E1EC4E8DD}" srcOrd="0" destOrd="0" presId="urn:microsoft.com/office/officeart/2005/8/layout/chevron2"/>
    <dgm:cxn modelId="{8AAFDECF-4837-4283-B76D-2A95843F73C2}" type="presParOf" srcId="{C8375D2C-5A68-42B5-9213-4F9E9FA87486}" destId="{28A10F43-B36C-490B-8D13-0475E9AE8263}" srcOrd="1" destOrd="0" presId="urn:microsoft.com/office/officeart/2005/8/layout/chevron2"/>
    <dgm:cxn modelId="{1E638265-E406-481E-8C32-D3E320B2A15A}" type="presParOf" srcId="{18857D19-53E1-4313-B4A4-C2CD86E47941}" destId="{5A221D60-8EBA-4687-BC57-286B31088C4A}" srcOrd="3" destOrd="0" presId="urn:microsoft.com/office/officeart/2005/8/layout/chevron2"/>
    <dgm:cxn modelId="{38FF7A2C-2393-4F5E-86F7-8F3328F27094}" type="presParOf" srcId="{18857D19-53E1-4313-B4A4-C2CD86E47941}" destId="{97116A73-0053-40FC-902B-869F40351D01}" srcOrd="4" destOrd="0" presId="urn:microsoft.com/office/officeart/2005/8/layout/chevron2"/>
    <dgm:cxn modelId="{E30EDA51-BB4E-44B7-8592-F7B7EC2256DA}" type="presParOf" srcId="{97116A73-0053-40FC-902B-869F40351D01}" destId="{66468D67-5FE1-41C4-88D8-FA89D9EFABC9}" srcOrd="0" destOrd="0" presId="urn:microsoft.com/office/officeart/2005/8/layout/chevron2"/>
    <dgm:cxn modelId="{150EBF3F-A2E3-4E57-BD60-4CD7B1298E6F}" type="presParOf" srcId="{97116A73-0053-40FC-902B-869F40351D01}" destId="{BB0BC148-2E3B-46EC-9DB6-D465E3E94EF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E0DE4-4E51-4996-9C54-33DD706F3EC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D248ABD-5314-45B1-83CA-CB8B5CC49D7B}">
      <dgm:prSet phldrT="[テキスト]" custT="1"/>
      <dgm:spPr/>
      <dgm:t>
        <a:bodyPr/>
        <a:lstStyle/>
        <a:p>
          <a:r>
            <a:rPr kumimoji="1" lang="ja-JP" altLang="en-US" sz="3200" dirty="0" smtClean="0">
              <a:solidFill>
                <a:schemeClr val="accent6">
                  <a:lumMod val="50000"/>
                </a:schemeClr>
              </a:solidFill>
            </a:rPr>
            <a:t>様々な</a:t>
          </a:r>
          <a:endParaRPr kumimoji="1" lang="en-US" altLang="ja-JP" sz="3200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kumimoji="1" lang="ja-JP" altLang="en-US" sz="3200" dirty="0" smtClean="0">
              <a:solidFill>
                <a:schemeClr val="accent6">
                  <a:lumMod val="50000"/>
                </a:schemeClr>
              </a:solidFill>
            </a:rPr>
            <a:t>対策</a:t>
          </a:r>
          <a:endParaRPr kumimoji="1" lang="ja-JP" altLang="en-US" sz="3200" dirty="0">
            <a:solidFill>
              <a:schemeClr val="accent6">
                <a:lumMod val="50000"/>
              </a:schemeClr>
            </a:solidFill>
          </a:endParaRPr>
        </a:p>
      </dgm:t>
    </dgm:pt>
    <dgm:pt modelId="{21B843AA-5FDD-4300-A7C7-17FFAF6E6B80}" type="parTrans" cxnId="{C942A1CD-554C-41B0-810C-D0AFD0C56AC9}">
      <dgm:prSet/>
      <dgm:spPr/>
      <dgm:t>
        <a:bodyPr/>
        <a:lstStyle/>
        <a:p>
          <a:endParaRPr kumimoji="1" lang="ja-JP" altLang="en-US"/>
        </a:p>
      </dgm:t>
    </dgm:pt>
    <dgm:pt modelId="{ED1771CD-65AA-4B4C-BA09-92ED93CDAFCE}" type="sibTrans" cxnId="{C942A1CD-554C-41B0-810C-D0AFD0C56AC9}">
      <dgm:prSet/>
      <dgm:spPr/>
      <dgm:t>
        <a:bodyPr/>
        <a:lstStyle/>
        <a:p>
          <a:endParaRPr kumimoji="1" lang="ja-JP" altLang="en-US"/>
        </a:p>
      </dgm:t>
    </dgm:pt>
    <dgm:pt modelId="{D9B59F2B-5765-4448-A337-A42D6F8D9A19}">
      <dgm:prSet phldrT="[テキスト]" custT="1"/>
      <dgm:spPr/>
      <dgm:t>
        <a:bodyPr/>
        <a:lstStyle/>
        <a:p>
          <a:r>
            <a:rPr kumimoji="1" lang="ja-JP" altLang="en-US" sz="3200" dirty="0" smtClean="0">
              <a:solidFill>
                <a:schemeClr val="accent6">
                  <a:lumMod val="50000"/>
                </a:schemeClr>
              </a:solidFill>
            </a:rPr>
            <a:t>協力して</a:t>
          </a:r>
          <a:endParaRPr kumimoji="1" lang="en-US" altLang="ja-JP" sz="3200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kumimoji="1" lang="ja-JP" altLang="en-US" sz="3200" dirty="0" smtClean="0">
              <a:solidFill>
                <a:schemeClr val="accent6">
                  <a:lumMod val="50000"/>
                </a:schemeClr>
              </a:solidFill>
            </a:rPr>
            <a:t>まちづくり</a:t>
          </a:r>
          <a:endParaRPr kumimoji="1" lang="ja-JP" altLang="en-US" sz="3200" dirty="0">
            <a:solidFill>
              <a:schemeClr val="accent6">
                <a:lumMod val="50000"/>
              </a:schemeClr>
            </a:solidFill>
          </a:endParaRPr>
        </a:p>
      </dgm:t>
    </dgm:pt>
    <dgm:pt modelId="{2CD8FEDB-1E49-4821-9E0F-4C11D098897A}" type="parTrans" cxnId="{4ECDA9F5-4ABE-494C-9FE7-EC137C0457DB}">
      <dgm:prSet/>
      <dgm:spPr/>
      <dgm:t>
        <a:bodyPr/>
        <a:lstStyle/>
        <a:p>
          <a:endParaRPr kumimoji="1" lang="ja-JP" altLang="en-US"/>
        </a:p>
      </dgm:t>
    </dgm:pt>
    <dgm:pt modelId="{F8D8699A-0A79-47AC-B583-6549ED2896F9}" type="sibTrans" cxnId="{4ECDA9F5-4ABE-494C-9FE7-EC137C0457DB}">
      <dgm:prSet/>
      <dgm:spPr/>
      <dgm:t>
        <a:bodyPr/>
        <a:lstStyle/>
        <a:p>
          <a:endParaRPr kumimoji="1" lang="ja-JP" altLang="en-US"/>
        </a:p>
      </dgm:t>
    </dgm:pt>
    <dgm:pt modelId="{C491C68A-CEA0-4A22-A98E-E66F9451A802}">
      <dgm:prSet phldrT="[テキスト]" custT="1"/>
      <dgm:spPr/>
      <dgm:t>
        <a:bodyPr/>
        <a:lstStyle/>
        <a:p>
          <a:r>
            <a:rPr kumimoji="1" lang="ja-JP" altLang="en-US" sz="3200" dirty="0" smtClean="0">
              <a:solidFill>
                <a:schemeClr val="accent6">
                  <a:lumMod val="50000"/>
                </a:schemeClr>
              </a:solidFill>
            </a:rPr>
            <a:t>積極的な</a:t>
          </a:r>
          <a:endParaRPr kumimoji="1" lang="en-US" altLang="ja-JP" sz="3200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kumimoji="1" lang="ja-JP" altLang="en-US" sz="3200" dirty="0" smtClean="0">
              <a:solidFill>
                <a:schemeClr val="accent6">
                  <a:lumMod val="50000"/>
                </a:schemeClr>
              </a:solidFill>
            </a:rPr>
            <a:t>復興体制</a:t>
          </a:r>
          <a:endParaRPr kumimoji="1" lang="ja-JP" altLang="en-US" sz="3200" dirty="0">
            <a:solidFill>
              <a:schemeClr val="accent6">
                <a:lumMod val="50000"/>
              </a:schemeClr>
            </a:solidFill>
          </a:endParaRPr>
        </a:p>
      </dgm:t>
    </dgm:pt>
    <dgm:pt modelId="{11178154-D5B6-46B0-A0B3-C3730EA65347}" type="sibTrans" cxnId="{EC98F960-FD7F-421B-AC8F-03187C244E38}">
      <dgm:prSet/>
      <dgm:spPr/>
      <dgm:t>
        <a:bodyPr/>
        <a:lstStyle/>
        <a:p>
          <a:endParaRPr kumimoji="1" lang="ja-JP" altLang="en-US"/>
        </a:p>
      </dgm:t>
    </dgm:pt>
    <dgm:pt modelId="{C104A695-8F28-46DC-86AE-252580254F98}" type="parTrans" cxnId="{EC98F960-FD7F-421B-AC8F-03187C244E38}">
      <dgm:prSet/>
      <dgm:spPr/>
      <dgm:t>
        <a:bodyPr/>
        <a:lstStyle/>
        <a:p>
          <a:endParaRPr kumimoji="1" lang="ja-JP" altLang="en-US"/>
        </a:p>
      </dgm:t>
    </dgm:pt>
    <dgm:pt modelId="{43CC860B-6239-4B38-B9CC-6CAB16AAFC3A}" type="pres">
      <dgm:prSet presAssocID="{CAFE0DE4-4E51-4996-9C54-33DD706F3EC6}" presName="compositeShape" presStyleCnt="0">
        <dgm:presLayoutVars>
          <dgm:chMax val="7"/>
          <dgm:dir/>
          <dgm:resizeHandles val="exact"/>
        </dgm:presLayoutVars>
      </dgm:prSet>
      <dgm:spPr/>
    </dgm:pt>
    <dgm:pt modelId="{9D7E0F74-E76F-4A97-A474-E762EC7CC064}" type="pres">
      <dgm:prSet presAssocID="{C491C68A-CEA0-4A22-A98E-E66F9451A802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7BE9DB96-FCE8-4B0C-942E-378BDF41E112}" type="pres">
      <dgm:prSet presAssocID="{C491C68A-CEA0-4A22-A98E-E66F9451A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81499E-FE74-42CF-80A9-769504C05688}" type="pres">
      <dgm:prSet presAssocID="{7D248ABD-5314-45B1-83CA-CB8B5CC49D7B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568ED2E7-AEB9-4A06-B3A2-132322AC48EB}" type="pres">
      <dgm:prSet presAssocID="{7D248ABD-5314-45B1-83CA-CB8B5CC49D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2E74A3-CF93-43E4-AA6D-7C86A1F9CC76}" type="pres">
      <dgm:prSet presAssocID="{D9B59F2B-5765-4448-A337-A42D6F8D9A19}" presName="circ3" presStyleLbl="vennNode1" presStyleIdx="2" presStyleCnt="3" custScaleX="108182"/>
      <dgm:spPr/>
      <dgm:t>
        <a:bodyPr/>
        <a:lstStyle/>
        <a:p>
          <a:endParaRPr kumimoji="1" lang="ja-JP" altLang="en-US"/>
        </a:p>
      </dgm:t>
    </dgm:pt>
    <dgm:pt modelId="{FA0BAD9B-9DB4-4764-845C-471ACCCEF901}" type="pres">
      <dgm:prSet presAssocID="{D9B59F2B-5765-4448-A337-A42D6F8D9A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1D9137-526A-49A7-A7B2-CCD12858CFD8}" type="presOf" srcId="{7D248ABD-5314-45B1-83CA-CB8B5CC49D7B}" destId="{568ED2E7-AEB9-4A06-B3A2-132322AC48EB}" srcOrd="1" destOrd="0" presId="urn:microsoft.com/office/officeart/2005/8/layout/venn1"/>
    <dgm:cxn modelId="{0108674E-FD41-4E99-AD5A-3FDA69E9784E}" type="presOf" srcId="{C491C68A-CEA0-4A22-A98E-E66F9451A802}" destId="{9D7E0F74-E76F-4A97-A474-E762EC7CC064}" srcOrd="0" destOrd="0" presId="urn:microsoft.com/office/officeart/2005/8/layout/venn1"/>
    <dgm:cxn modelId="{EC98F960-FD7F-421B-AC8F-03187C244E38}" srcId="{CAFE0DE4-4E51-4996-9C54-33DD706F3EC6}" destId="{C491C68A-CEA0-4A22-A98E-E66F9451A802}" srcOrd="0" destOrd="0" parTransId="{C104A695-8F28-46DC-86AE-252580254F98}" sibTransId="{11178154-D5B6-46B0-A0B3-C3730EA65347}"/>
    <dgm:cxn modelId="{4ECDA9F5-4ABE-494C-9FE7-EC137C0457DB}" srcId="{CAFE0DE4-4E51-4996-9C54-33DD706F3EC6}" destId="{D9B59F2B-5765-4448-A337-A42D6F8D9A19}" srcOrd="2" destOrd="0" parTransId="{2CD8FEDB-1E49-4821-9E0F-4C11D098897A}" sibTransId="{F8D8699A-0A79-47AC-B583-6549ED2896F9}"/>
    <dgm:cxn modelId="{0DB6C08A-D6DE-47BA-B65E-9742FF8B9951}" type="presOf" srcId="{7D248ABD-5314-45B1-83CA-CB8B5CC49D7B}" destId="{2D81499E-FE74-42CF-80A9-769504C05688}" srcOrd="0" destOrd="0" presId="urn:microsoft.com/office/officeart/2005/8/layout/venn1"/>
    <dgm:cxn modelId="{850DBA49-2C21-4CF2-B518-2CFD0844E22D}" type="presOf" srcId="{CAFE0DE4-4E51-4996-9C54-33DD706F3EC6}" destId="{43CC860B-6239-4B38-B9CC-6CAB16AAFC3A}" srcOrd="0" destOrd="0" presId="urn:microsoft.com/office/officeart/2005/8/layout/venn1"/>
    <dgm:cxn modelId="{C942A1CD-554C-41B0-810C-D0AFD0C56AC9}" srcId="{CAFE0DE4-4E51-4996-9C54-33DD706F3EC6}" destId="{7D248ABD-5314-45B1-83CA-CB8B5CC49D7B}" srcOrd="1" destOrd="0" parTransId="{21B843AA-5FDD-4300-A7C7-17FFAF6E6B80}" sibTransId="{ED1771CD-65AA-4B4C-BA09-92ED93CDAFCE}"/>
    <dgm:cxn modelId="{33F3DC18-5C27-4E71-98D7-FE6A2D951886}" type="presOf" srcId="{D9B59F2B-5765-4448-A337-A42D6F8D9A19}" destId="{FA0BAD9B-9DB4-4764-845C-471ACCCEF901}" srcOrd="1" destOrd="0" presId="urn:microsoft.com/office/officeart/2005/8/layout/venn1"/>
    <dgm:cxn modelId="{CC3A5B28-3395-4A29-818A-4B056B16495E}" type="presOf" srcId="{D9B59F2B-5765-4448-A337-A42D6F8D9A19}" destId="{152E74A3-CF93-43E4-AA6D-7C86A1F9CC76}" srcOrd="0" destOrd="0" presId="urn:microsoft.com/office/officeart/2005/8/layout/venn1"/>
    <dgm:cxn modelId="{8D87F621-817E-4183-BD65-3495DFA81BCF}" type="presOf" srcId="{C491C68A-CEA0-4A22-A98E-E66F9451A802}" destId="{7BE9DB96-FCE8-4B0C-942E-378BDF41E112}" srcOrd="1" destOrd="0" presId="urn:microsoft.com/office/officeart/2005/8/layout/venn1"/>
    <dgm:cxn modelId="{AC51F38D-7DA2-4897-AB1A-07C7EA6A4E6F}" type="presParOf" srcId="{43CC860B-6239-4B38-B9CC-6CAB16AAFC3A}" destId="{9D7E0F74-E76F-4A97-A474-E762EC7CC064}" srcOrd="0" destOrd="0" presId="urn:microsoft.com/office/officeart/2005/8/layout/venn1"/>
    <dgm:cxn modelId="{C93E93B4-C45B-4F20-B583-44702B2AD464}" type="presParOf" srcId="{43CC860B-6239-4B38-B9CC-6CAB16AAFC3A}" destId="{7BE9DB96-FCE8-4B0C-942E-378BDF41E112}" srcOrd="1" destOrd="0" presId="urn:microsoft.com/office/officeart/2005/8/layout/venn1"/>
    <dgm:cxn modelId="{84B674E5-4F86-45EE-B130-924A9E5ED3C8}" type="presParOf" srcId="{43CC860B-6239-4B38-B9CC-6CAB16AAFC3A}" destId="{2D81499E-FE74-42CF-80A9-769504C05688}" srcOrd="2" destOrd="0" presId="urn:microsoft.com/office/officeart/2005/8/layout/venn1"/>
    <dgm:cxn modelId="{B1FEFC8A-7F0C-4928-B41A-E6479C558B86}" type="presParOf" srcId="{43CC860B-6239-4B38-B9CC-6CAB16AAFC3A}" destId="{568ED2E7-AEB9-4A06-B3A2-132322AC48EB}" srcOrd="3" destOrd="0" presId="urn:microsoft.com/office/officeart/2005/8/layout/venn1"/>
    <dgm:cxn modelId="{FDEF92D0-E3A6-47FD-9F1E-5FA142AA6798}" type="presParOf" srcId="{43CC860B-6239-4B38-B9CC-6CAB16AAFC3A}" destId="{152E74A3-CF93-43E4-AA6D-7C86A1F9CC76}" srcOrd="4" destOrd="0" presId="urn:microsoft.com/office/officeart/2005/8/layout/venn1"/>
    <dgm:cxn modelId="{FF52B591-A178-4F7C-A8D7-CECA976C6E82}" type="presParOf" srcId="{43CC860B-6239-4B38-B9CC-6CAB16AAFC3A}" destId="{FA0BAD9B-9DB4-4764-845C-471ACCCEF901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12337B-86E8-469B-8267-FC55DCED128F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07546A4-A57F-4025-B3B8-E4AB89EF087B}">
      <dgm:prSet phldrT="[テキスト]"/>
      <dgm:spPr/>
      <dgm:t>
        <a:bodyPr/>
        <a:lstStyle/>
        <a:p>
          <a:r>
            <a:rPr kumimoji="1" lang="ja-JP" altLang="en-US" b="1" dirty="0" smtClean="0"/>
            <a:t>町役場</a:t>
          </a:r>
          <a:endParaRPr kumimoji="1" lang="ja-JP" altLang="en-US" b="1" dirty="0"/>
        </a:p>
      </dgm:t>
    </dgm:pt>
    <dgm:pt modelId="{DFD99437-3261-4C31-A011-D9D906868D5D}" type="parTrans" cxnId="{A79AEA49-BF80-41AF-9856-4CED5A70F434}">
      <dgm:prSet/>
      <dgm:spPr/>
      <dgm:t>
        <a:bodyPr/>
        <a:lstStyle/>
        <a:p>
          <a:endParaRPr kumimoji="1" lang="ja-JP" altLang="en-US"/>
        </a:p>
      </dgm:t>
    </dgm:pt>
    <dgm:pt modelId="{F1574AFC-B06E-4661-A1A3-E4E252E741A2}" type="sibTrans" cxnId="{A79AEA49-BF80-41AF-9856-4CED5A70F434}">
      <dgm:prSet/>
      <dgm:spPr/>
      <dgm:t>
        <a:bodyPr/>
        <a:lstStyle/>
        <a:p>
          <a:endParaRPr kumimoji="1" lang="ja-JP" altLang="en-US"/>
        </a:p>
      </dgm:t>
    </dgm:pt>
    <dgm:pt modelId="{7745D583-BDA9-41CA-8E1D-32D357431A9A}">
      <dgm:prSet phldrT="[テキスト]"/>
      <dgm:spPr/>
      <dgm:t>
        <a:bodyPr/>
        <a:lstStyle/>
        <a:p>
          <a:r>
            <a:rPr kumimoji="1" lang="ja-JP" altLang="en-US" b="1" dirty="0" smtClean="0"/>
            <a:t>漁協</a:t>
          </a:r>
          <a:endParaRPr kumimoji="1" lang="ja-JP" altLang="en-US" b="1" dirty="0"/>
        </a:p>
      </dgm:t>
    </dgm:pt>
    <dgm:pt modelId="{4C9D5774-1C4B-4FA8-BF53-080046397886}" type="parTrans" cxnId="{D8F473F1-63D6-4250-91AA-FC8838AE916E}">
      <dgm:prSet/>
      <dgm:spPr/>
      <dgm:t>
        <a:bodyPr/>
        <a:lstStyle/>
        <a:p>
          <a:endParaRPr kumimoji="1" lang="ja-JP" altLang="en-US"/>
        </a:p>
      </dgm:t>
    </dgm:pt>
    <dgm:pt modelId="{68B75CBD-4FEB-484C-9EB3-CE4C3F5901EE}" type="sibTrans" cxnId="{D8F473F1-63D6-4250-91AA-FC8838AE916E}">
      <dgm:prSet/>
      <dgm:spPr/>
      <dgm:t>
        <a:bodyPr/>
        <a:lstStyle/>
        <a:p>
          <a:endParaRPr kumimoji="1" lang="ja-JP" altLang="en-US"/>
        </a:p>
      </dgm:t>
    </dgm:pt>
    <dgm:pt modelId="{A15BF5CD-38A6-4BF1-B652-47EBD2195DC1}">
      <dgm:prSet phldrT="[テキスト]"/>
      <dgm:spPr/>
      <dgm:t>
        <a:bodyPr/>
        <a:lstStyle/>
        <a:p>
          <a:r>
            <a:rPr kumimoji="1" lang="ja-JP" altLang="en-US" b="1" dirty="0" smtClean="0"/>
            <a:t>観光施設</a:t>
          </a:r>
          <a:endParaRPr kumimoji="1" lang="ja-JP" altLang="en-US" b="1" dirty="0"/>
        </a:p>
      </dgm:t>
    </dgm:pt>
    <dgm:pt modelId="{BAC87B62-0FB8-41FE-BF43-8B8FB21BECCF}" type="parTrans" cxnId="{0EEA668F-96EA-43EC-AF8D-8C06D4999270}">
      <dgm:prSet/>
      <dgm:spPr/>
      <dgm:t>
        <a:bodyPr/>
        <a:lstStyle/>
        <a:p>
          <a:endParaRPr kumimoji="1" lang="ja-JP" altLang="en-US"/>
        </a:p>
      </dgm:t>
    </dgm:pt>
    <dgm:pt modelId="{093491D2-FCA9-455D-AA52-D4FCB6EBC574}" type="sibTrans" cxnId="{0EEA668F-96EA-43EC-AF8D-8C06D4999270}">
      <dgm:prSet/>
      <dgm:spPr/>
      <dgm:t>
        <a:bodyPr/>
        <a:lstStyle/>
        <a:p>
          <a:endParaRPr kumimoji="1" lang="ja-JP" altLang="en-US"/>
        </a:p>
      </dgm:t>
    </dgm:pt>
    <dgm:pt modelId="{55912A3E-602E-436D-83B2-C6256581AE05}">
      <dgm:prSet phldrT="[テキスト]"/>
      <dgm:spPr/>
      <dgm:t>
        <a:bodyPr/>
        <a:lstStyle/>
        <a:p>
          <a:r>
            <a:rPr kumimoji="1" lang="ja-JP" altLang="en-US" b="1" dirty="0" smtClean="0"/>
            <a:t>宿泊施設</a:t>
          </a:r>
          <a:endParaRPr kumimoji="1" lang="ja-JP" altLang="en-US" b="1" dirty="0"/>
        </a:p>
      </dgm:t>
    </dgm:pt>
    <dgm:pt modelId="{EB9D6284-43A8-4B56-8126-5E23F18D0A80}" type="parTrans" cxnId="{DB57B8A1-D640-4438-9CA9-BF659FA65CDD}">
      <dgm:prSet/>
      <dgm:spPr/>
      <dgm:t>
        <a:bodyPr/>
        <a:lstStyle/>
        <a:p>
          <a:endParaRPr kumimoji="1" lang="ja-JP" altLang="en-US"/>
        </a:p>
      </dgm:t>
    </dgm:pt>
    <dgm:pt modelId="{EEE9D064-ED9C-4854-B214-AE79951C3F9A}" type="sibTrans" cxnId="{DB57B8A1-D640-4438-9CA9-BF659FA65CDD}">
      <dgm:prSet/>
      <dgm:spPr/>
      <dgm:t>
        <a:bodyPr/>
        <a:lstStyle/>
        <a:p>
          <a:endParaRPr kumimoji="1" lang="ja-JP" altLang="en-US"/>
        </a:p>
      </dgm:t>
    </dgm:pt>
    <dgm:pt modelId="{551186A2-0E5A-4BD5-AA97-29A69DE54CA6}">
      <dgm:prSet phldrT="[テキスト]"/>
      <dgm:spPr/>
      <dgm:t>
        <a:bodyPr/>
        <a:lstStyle/>
        <a:p>
          <a:r>
            <a:rPr kumimoji="1" lang="ja-JP" altLang="en-US" b="1" dirty="0" smtClean="0"/>
            <a:t>町民</a:t>
          </a:r>
          <a:endParaRPr kumimoji="1" lang="ja-JP" altLang="en-US" b="1" dirty="0"/>
        </a:p>
      </dgm:t>
    </dgm:pt>
    <dgm:pt modelId="{8F3205AA-1E9B-4F65-AF7D-823219F70F46}" type="parTrans" cxnId="{253A7418-D221-447E-BFC5-8B5FEE606EC5}">
      <dgm:prSet/>
      <dgm:spPr/>
      <dgm:t>
        <a:bodyPr/>
        <a:lstStyle/>
        <a:p>
          <a:endParaRPr kumimoji="1" lang="ja-JP" altLang="en-US"/>
        </a:p>
      </dgm:t>
    </dgm:pt>
    <dgm:pt modelId="{E499403A-AC76-49C5-BB82-E6F4605A6B95}" type="sibTrans" cxnId="{253A7418-D221-447E-BFC5-8B5FEE606EC5}">
      <dgm:prSet/>
      <dgm:spPr/>
      <dgm:t>
        <a:bodyPr/>
        <a:lstStyle/>
        <a:p>
          <a:endParaRPr kumimoji="1" lang="ja-JP" altLang="en-US"/>
        </a:p>
      </dgm:t>
    </dgm:pt>
    <dgm:pt modelId="{596A2A03-2BB1-494D-81B3-C999EED54BD1}" type="pres">
      <dgm:prSet presAssocID="{C912337B-86E8-469B-8267-FC55DCED12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C5A4B6-96E1-432A-ACB6-6764104C3D58}" type="pres">
      <dgm:prSet presAssocID="{007546A4-A57F-4025-B3B8-E4AB89EF08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091ABC-75C0-430C-8463-571246766084}" type="pres">
      <dgm:prSet presAssocID="{007546A4-A57F-4025-B3B8-E4AB89EF087B}" presName="spNode" presStyleCnt="0"/>
      <dgm:spPr/>
    </dgm:pt>
    <dgm:pt modelId="{8D3686C6-903E-4D60-844C-6A124C6B7935}" type="pres">
      <dgm:prSet presAssocID="{F1574AFC-B06E-4661-A1A3-E4E252E741A2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049C7CAA-BD8C-497C-85A3-C264BCF6ED26}" type="pres">
      <dgm:prSet presAssocID="{7745D583-BDA9-41CA-8E1D-32D357431A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88D92C-4E73-4EC4-A47B-95BB3B5C804D}" type="pres">
      <dgm:prSet presAssocID="{7745D583-BDA9-41CA-8E1D-32D357431A9A}" presName="spNode" presStyleCnt="0"/>
      <dgm:spPr/>
    </dgm:pt>
    <dgm:pt modelId="{D49E785D-52D8-43B2-A827-8B9E78C0C094}" type="pres">
      <dgm:prSet presAssocID="{68B75CBD-4FEB-484C-9EB3-CE4C3F5901EE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56FFFAED-E94D-4776-8651-0B595A74A38E}" type="pres">
      <dgm:prSet presAssocID="{A15BF5CD-38A6-4BF1-B652-47EBD2195D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A41E7F1-FC17-4649-A0E9-EE3B2DC943B5}" type="pres">
      <dgm:prSet presAssocID="{A15BF5CD-38A6-4BF1-B652-47EBD2195DC1}" presName="spNode" presStyleCnt="0"/>
      <dgm:spPr/>
    </dgm:pt>
    <dgm:pt modelId="{870DE4FA-72BC-4262-A625-936045894DB3}" type="pres">
      <dgm:prSet presAssocID="{093491D2-FCA9-455D-AA52-D4FCB6EBC574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2B65A405-705B-456C-A6C3-2E99CE629009}" type="pres">
      <dgm:prSet presAssocID="{55912A3E-602E-436D-83B2-C6256581AE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A43884-A25F-4F24-9617-87CD8B937F3A}" type="pres">
      <dgm:prSet presAssocID="{55912A3E-602E-436D-83B2-C6256581AE05}" presName="spNode" presStyleCnt="0"/>
      <dgm:spPr/>
    </dgm:pt>
    <dgm:pt modelId="{09C3B796-4C5E-4E2A-B968-640444ABB2A2}" type="pres">
      <dgm:prSet presAssocID="{EEE9D064-ED9C-4854-B214-AE79951C3F9A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CEA891CC-CEAD-4FA4-9532-BEDDA278D41B}" type="pres">
      <dgm:prSet presAssocID="{551186A2-0E5A-4BD5-AA97-29A69DE54C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81B29B-2DF1-4041-9B73-D91AABED6B8C}" type="pres">
      <dgm:prSet presAssocID="{551186A2-0E5A-4BD5-AA97-29A69DE54CA6}" presName="spNode" presStyleCnt="0"/>
      <dgm:spPr/>
    </dgm:pt>
    <dgm:pt modelId="{B2BDF982-A6A7-45AB-97DB-CD0B5907A136}" type="pres">
      <dgm:prSet presAssocID="{E499403A-AC76-49C5-BB82-E6F4605A6B95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29D04FB8-D9B5-46F6-8EC4-206EDC073058}" type="presOf" srcId="{C912337B-86E8-469B-8267-FC55DCED128F}" destId="{596A2A03-2BB1-494D-81B3-C999EED54BD1}" srcOrd="0" destOrd="0" presId="urn:microsoft.com/office/officeart/2005/8/layout/cycle6"/>
    <dgm:cxn modelId="{D34D47BF-341E-46B6-ACBA-76B25932199D}" type="presOf" srcId="{68B75CBD-4FEB-484C-9EB3-CE4C3F5901EE}" destId="{D49E785D-52D8-43B2-A827-8B9E78C0C094}" srcOrd="0" destOrd="0" presId="urn:microsoft.com/office/officeart/2005/8/layout/cycle6"/>
    <dgm:cxn modelId="{2A0CA2F4-62E0-4CD5-8F91-E468C941C8A4}" type="presOf" srcId="{F1574AFC-B06E-4661-A1A3-E4E252E741A2}" destId="{8D3686C6-903E-4D60-844C-6A124C6B7935}" srcOrd="0" destOrd="0" presId="urn:microsoft.com/office/officeart/2005/8/layout/cycle6"/>
    <dgm:cxn modelId="{F0CDDCF5-CB7D-4980-BEB1-E9144E299768}" type="presOf" srcId="{A15BF5CD-38A6-4BF1-B652-47EBD2195DC1}" destId="{56FFFAED-E94D-4776-8651-0B595A74A38E}" srcOrd="0" destOrd="0" presId="urn:microsoft.com/office/officeart/2005/8/layout/cycle6"/>
    <dgm:cxn modelId="{D8F473F1-63D6-4250-91AA-FC8838AE916E}" srcId="{C912337B-86E8-469B-8267-FC55DCED128F}" destId="{7745D583-BDA9-41CA-8E1D-32D357431A9A}" srcOrd="1" destOrd="0" parTransId="{4C9D5774-1C4B-4FA8-BF53-080046397886}" sibTransId="{68B75CBD-4FEB-484C-9EB3-CE4C3F5901EE}"/>
    <dgm:cxn modelId="{23867B76-543C-4482-B745-80FC08B04137}" type="presOf" srcId="{093491D2-FCA9-455D-AA52-D4FCB6EBC574}" destId="{870DE4FA-72BC-4262-A625-936045894DB3}" srcOrd="0" destOrd="0" presId="urn:microsoft.com/office/officeart/2005/8/layout/cycle6"/>
    <dgm:cxn modelId="{66A3FFEF-6D18-4793-89A5-D259E6F6C3C1}" type="presOf" srcId="{007546A4-A57F-4025-B3B8-E4AB89EF087B}" destId="{D2C5A4B6-96E1-432A-ACB6-6764104C3D58}" srcOrd="0" destOrd="0" presId="urn:microsoft.com/office/officeart/2005/8/layout/cycle6"/>
    <dgm:cxn modelId="{DB57B8A1-D640-4438-9CA9-BF659FA65CDD}" srcId="{C912337B-86E8-469B-8267-FC55DCED128F}" destId="{55912A3E-602E-436D-83B2-C6256581AE05}" srcOrd="3" destOrd="0" parTransId="{EB9D6284-43A8-4B56-8126-5E23F18D0A80}" sibTransId="{EEE9D064-ED9C-4854-B214-AE79951C3F9A}"/>
    <dgm:cxn modelId="{A9FB088A-783B-4B79-A0B1-2CF2E0782DC1}" type="presOf" srcId="{E499403A-AC76-49C5-BB82-E6F4605A6B95}" destId="{B2BDF982-A6A7-45AB-97DB-CD0B5907A136}" srcOrd="0" destOrd="0" presId="urn:microsoft.com/office/officeart/2005/8/layout/cycle6"/>
    <dgm:cxn modelId="{D996F465-3D2D-48CD-804A-261708D0C0A3}" type="presOf" srcId="{EEE9D064-ED9C-4854-B214-AE79951C3F9A}" destId="{09C3B796-4C5E-4E2A-B968-640444ABB2A2}" srcOrd="0" destOrd="0" presId="urn:microsoft.com/office/officeart/2005/8/layout/cycle6"/>
    <dgm:cxn modelId="{94A14535-888D-4B25-B6DC-8711630C07D1}" type="presOf" srcId="{55912A3E-602E-436D-83B2-C6256581AE05}" destId="{2B65A405-705B-456C-A6C3-2E99CE629009}" srcOrd="0" destOrd="0" presId="urn:microsoft.com/office/officeart/2005/8/layout/cycle6"/>
    <dgm:cxn modelId="{0EEA668F-96EA-43EC-AF8D-8C06D4999270}" srcId="{C912337B-86E8-469B-8267-FC55DCED128F}" destId="{A15BF5CD-38A6-4BF1-B652-47EBD2195DC1}" srcOrd="2" destOrd="0" parTransId="{BAC87B62-0FB8-41FE-BF43-8B8FB21BECCF}" sibTransId="{093491D2-FCA9-455D-AA52-D4FCB6EBC574}"/>
    <dgm:cxn modelId="{A79AEA49-BF80-41AF-9856-4CED5A70F434}" srcId="{C912337B-86E8-469B-8267-FC55DCED128F}" destId="{007546A4-A57F-4025-B3B8-E4AB89EF087B}" srcOrd="0" destOrd="0" parTransId="{DFD99437-3261-4C31-A011-D9D906868D5D}" sibTransId="{F1574AFC-B06E-4661-A1A3-E4E252E741A2}"/>
    <dgm:cxn modelId="{2357E033-D8D8-4F71-B1C5-B7C6458952C3}" type="presOf" srcId="{7745D583-BDA9-41CA-8E1D-32D357431A9A}" destId="{049C7CAA-BD8C-497C-85A3-C264BCF6ED26}" srcOrd="0" destOrd="0" presId="urn:microsoft.com/office/officeart/2005/8/layout/cycle6"/>
    <dgm:cxn modelId="{253A7418-D221-447E-BFC5-8B5FEE606EC5}" srcId="{C912337B-86E8-469B-8267-FC55DCED128F}" destId="{551186A2-0E5A-4BD5-AA97-29A69DE54CA6}" srcOrd="4" destOrd="0" parTransId="{8F3205AA-1E9B-4F65-AF7D-823219F70F46}" sibTransId="{E499403A-AC76-49C5-BB82-E6F4605A6B95}"/>
    <dgm:cxn modelId="{DC4E3737-5428-4CE7-8A2B-70D4EB13730C}" type="presOf" srcId="{551186A2-0E5A-4BD5-AA97-29A69DE54CA6}" destId="{CEA891CC-CEAD-4FA4-9532-BEDDA278D41B}" srcOrd="0" destOrd="0" presId="urn:microsoft.com/office/officeart/2005/8/layout/cycle6"/>
    <dgm:cxn modelId="{4D67421F-4B37-43F2-B711-C1B051C902C0}" type="presParOf" srcId="{596A2A03-2BB1-494D-81B3-C999EED54BD1}" destId="{D2C5A4B6-96E1-432A-ACB6-6764104C3D58}" srcOrd="0" destOrd="0" presId="urn:microsoft.com/office/officeart/2005/8/layout/cycle6"/>
    <dgm:cxn modelId="{77CABDFC-359A-46A1-91FE-A05774C71F94}" type="presParOf" srcId="{596A2A03-2BB1-494D-81B3-C999EED54BD1}" destId="{7E091ABC-75C0-430C-8463-571246766084}" srcOrd="1" destOrd="0" presId="urn:microsoft.com/office/officeart/2005/8/layout/cycle6"/>
    <dgm:cxn modelId="{BA3872D4-2153-464F-9873-10399C407253}" type="presParOf" srcId="{596A2A03-2BB1-494D-81B3-C999EED54BD1}" destId="{8D3686C6-903E-4D60-844C-6A124C6B7935}" srcOrd="2" destOrd="0" presId="urn:microsoft.com/office/officeart/2005/8/layout/cycle6"/>
    <dgm:cxn modelId="{F7C81DEC-E210-4B59-9374-47A2BA1009C3}" type="presParOf" srcId="{596A2A03-2BB1-494D-81B3-C999EED54BD1}" destId="{049C7CAA-BD8C-497C-85A3-C264BCF6ED26}" srcOrd="3" destOrd="0" presId="urn:microsoft.com/office/officeart/2005/8/layout/cycle6"/>
    <dgm:cxn modelId="{10927E0E-6AF3-445A-ADF3-EB76424B1E5A}" type="presParOf" srcId="{596A2A03-2BB1-494D-81B3-C999EED54BD1}" destId="{0A88D92C-4E73-4EC4-A47B-95BB3B5C804D}" srcOrd="4" destOrd="0" presId="urn:microsoft.com/office/officeart/2005/8/layout/cycle6"/>
    <dgm:cxn modelId="{F264A7C3-007C-4D57-9796-7BC93DAA3B63}" type="presParOf" srcId="{596A2A03-2BB1-494D-81B3-C999EED54BD1}" destId="{D49E785D-52D8-43B2-A827-8B9E78C0C094}" srcOrd="5" destOrd="0" presId="urn:microsoft.com/office/officeart/2005/8/layout/cycle6"/>
    <dgm:cxn modelId="{58B4BCD9-C8C8-4C23-A37B-2B42D51C6B6C}" type="presParOf" srcId="{596A2A03-2BB1-494D-81B3-C999EED54BD1}" destId="{56FFFAED-E94D-4776-8651-0B595A74A38E}" srcOrd="6" destOrd="0" presId="urn:microsoft.com/office/officeart/2005/8/layout/cycle6"/>
    <dgm:cxn modelId="{F1232B4E-E4AF-4A7B-A793-1E9C7C671B0A}" type="presParOf" srcId="{596A2A03-2BB1-494D-81B3-C999EED54BD1}" destId="{CA41E7F1-FC17-4649-A0E9-EE3B2DC943B5}" srcOrd="7" destOrd="0" presId="urn:microsoft.com/office/officeart/2005/8/layout/cycle6"/>
    <dgm:cxn modelId="{6D9EA7A8-B613-4BFA-B121-3DA5EE20910C}" type="presParOf" srcId="{596A2A03-2BB1-494D-81B3-C999EED54BD1}" destId="{870DE4FA-72BC-4262-A625-936045894DB3}" srcOrd="8" destOrd="0" presId="urn:microsoft.com/office/officeart/2005/8/layout/cycle6"/>
    <dgm:cxn modelId="{CFB4B701-A9BE-44C3-8A5F-985FDECDDE19}" type="presParOf" srcId="{596A2A03-2BB1-494D-81B3-C999EED54BD1}" destId="{2B65A405-705B-456C-A6C3-2E99CE629009}" srcOrd="9" destOrd="0" presId="urn:microsoft.com/office/officeart/2005/8/layout/cycle6"/>
    <dgm:cxn modelId="{7FCD6C80-D88C-4E73-84F0-837234847372}" type="presParOf" srcId="{596A2A03-2BB1-494D-81B3-C999EED54BD1}" destId="{42A43884-A25F-4F24-9617-87CD8B937F3A}" srcOrd="10" destOrd="0" presId="urn:microsoft.com/office/officeart/2005/8/layout/cycle6"/>
    <dgm:cxn modelId="{A05F81FE-74BE-4F34-B237-C0E66DAEED75}" type="presParOf" srcId="{596A2A03-2BB1-494D-81B3-C999EED54BD1}" destId="{09C3B796-4C5E-4E2A-B968-640444ABB2A2}" srcOrd="11" destOrd="0" presId="urn:microsoft.com/office/officeart/2005/8/layout/cycle6"/>
    <dgm:cxn modelId="{8BB89A8D-B59F-4D3B-8E24-77F2B28388A2}" type="presParOf" srcId="{596A2A03-2BB1-494D-81B3-C999EED54BD1}" destId="{CEA891CC-CEAD-4FA4-9532-BEDDA278D41B}" srcOrd="12" destOrd="0" presId="urn:microsoft.com/office/officeart/2005/8/layout/cycle6"/>
    <dgm:cxn modelId="{F552E5C0-2045-43FF-8C83-CA85210BF9F2}" type="presParOf" srcId="{596A2A03-2BB1-494D-81B3-C999EED54BD1}" destId="{8181B29B-2DF1-4041-9B73-D91AABED6B8C}" srcOrd="13" destOrd="0" presId="urn:microsoft.com/office/officeart/2005/8/layout/cycle6"/>
    <dgm:cxn modelId="{C787815F-014D-43CC-8A99-2C6EE679403A}" type="presParOf" srcId="{596A2A03-2BB1-494D-81B3-C999EED54BD1}" destId="{B2BDF982-A6A7-45AB-97DB-CD0B5907A136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8FB3C7-4520-441B-A485-F33C9FD4AD88}" type="doc">
      <dgm:prSet loTypeId="urn:microsoft.com/office/officeart/2005/8/layout/cycle2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B632344C-6BCA-4229-A7A4-7DAA0DA1BAB3}">
      <dgm:prSet phldrT="[テキスト]" custT="1"/>
      <dgm:spPr/>
      <dgm:t>
        <a:bodyPr/>
        <a:lstStyle/>
        <a:p>
          <a:pPr algn="ctr"/>
          <a:r>
            <a:rPr kumimoji="1" lang="ja-JP" altLang="en-US" sz="36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観光</a:t>
          </a:r>
          <a:endParaRPr kumimoji="1" lang="en-US" altLang="ja-JP" sz="3600" dirty="0" smtClean="0">
            <a:solidFill>
              <a:schemeClr val="accent4">
                <a:lumMod val="65000"/>
                <a:lumOff val="35000"/>
              </a:schemeClr>
            </a:solidFill>
          </a:endParaRPr>
        </a:p>
        <a:p>
          <a:pPr algn="ctr"/>
          <a:r>
            <a:rPr kumimoji="1" lang="ja-JP" altLang="en-US" sz="36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復興</a:t>
          </a:r>
          <a:endParaRPr kumimoji="1" lang="en-US" altLang="ja-JP" sz="3600" dirty="0" smtClean="0">
            <a:solidFill>
              <a:schemeClr val="accent4">
                <a:lumMod val="65000"/>
                <a:lumOff val="35000"/>
              </a:schemeClr>
            </a:solidFill>
          </a:endParaRPr>
        </a:p>
        <a:p>
          <a:pPr algn="ctr"/>
          <a:endParaRPr kumimoji="1" lang="ja-JP" altLang="en-US" sz="3300" dirty="0"/>
        </a:p>
      </dgm:t>
    </dgm:pt>
    <dgm:pt modelId="{336FFEC1-B485-4946-BEF8-40D68575BFAE}" type="parTrans" cxnId="{25181F09-BE26-41F3-A3A7-948976CCD7BE}">
      <dgm:prSet/>
      <dgm:spPr/>
      <dgm:t>
        <a:bodyPr/>
        <a:lstStyle/>
        <a:p>
          <a:endParaRPr kumimoji="1" lang="ja-JP" altLang="en-US"/>
        </a:p>
      </dgm:t>
    </dgm:pt>
    <dgm:pt modelId="{56550043-CC98-4B19-B56F-94AF9C0CCE5E}" type="sibTrans" cxnId="{25181F09-BE26-41F3-A3A7-948976CCD7BE}">
      <dgm:prSet/>
      <dgm:spPr/>
      <dgm:t>
        <a:bodyPr/>
        <a:lstStyle/>
        <a:p>
          <a:endParaRPr kumimoji="1" lang="ja-JP" altLang="en-US"/>
        </a:p>
      </dgm:t>
    </dgm:pt>
    <dgm:pt modelId="{82F47F5C-FDAA-47FE-AD3E-23B2083A7FB1}">
      <dgm:prSet phldrT="[テキスト]" custT="1"/>
      <dgm:spPr/>
      <dgm:t>
        <a:bodyPr/>
        <a:lstStyle/>
        <a:p>
          <a:r>
            <a:rPr kumimoji="1" lang="ja-JP" altLang="en-US" sz="36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まちの</a:t>
          </a:r>
          <a:endParaRPr kumimoji="1" lang="en-US" altLang="ja-JP" sz="3600" dirty="0" smtClean="0">
            <a:solidFill>
              <a:schemeClr val="accent4">
                <a:lumMod val="65000"/>
                <a:lumOff val="35000"/>
              </a:schemeClr>
            </a:solidFill>
          </a:endParaRPr>
        </a:p>
        <a:p>
          <a:r>
            <a:rPr kumimoji="1" lang="ja-JP" altLang="en-US" sz="36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復興</a:t>
          </a:r>
          <a:endParaRPr kumimoji="1" lang="ja-JP" altLang="en-US" sz="3600" dirty="0">
            <a:solidFill>
              <a:schemeClr val="accent4">
                <a:lumMod val="65000"/>
                <a:lumOff val="35000"/>
              </a:schemeClr>
            </a:solidFill>
          </a:endParaRPr>
        </a:p>
      </dgm:t>
    </dgm:pt>
    <dgm:pt modelId="{CC95F41E-1305-44B2-8EEA-40F0E7AB8361}" type="parTrans" cxnId="{EEBEDDCA-6D55-4476-939C-1BB97A978594}">
      <dgm:prSet/>
      <dgm:spPr/>
      <dgm:t>
        <a:bodyPr/>
        <a:lstStyle/>
        <a:p>
          <a:endParaRPr kumimoji="1" lang="ja-JP" altLang="en-US"/>
        </a:p>
      </dgm:t>
    </dgm:pt>
    <dgm:pt modelId="{E61AF1E7-BA05-4D1D-93D8-78C635E21F48}" type="sibTrans" cxnId="{EEBEDDCA-6D55-4476-939C-1BB97A978594}">
      <dgm:prSet/>
      <dgm:spPr/>
      <dgm:t>
        <a:bodyPr/>
        <a:lstStyle/>
        <a:p>
          <a:endParaRPr kumimoji="1" lang="ja-JP" altLang="en-US"/>
        </a:p>
      </dgm:t>
    </dgm:pt>
    <dgm:pt modelId="{3F207E5E-E605-40A7-9F17-96EEA92F73AE}" type="pres">
      <dgm:prSet presAssocID="{7D8FB3C7-4520-441B-A485-F33C9FD4AD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0EB9A96-4BDF-463B-9D08-A55D4CB29869}" type="pres">
      <dgm:prSet presAssocID="{B632344C-6BCA-4229-A7A4-7DAA0DA1BAB3}" presName="node" presStyleLbl="node1" presStyleIdx="0" presStyleCnt="2" custRadScaleRad="114228" custRadScaleInc="8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A1B3814-6629-4453-A3D7-93DBBBA182A5}" type="pres">
      <dgm:prSet presAssocID="{56550043-CC98-4B19-B56F-94AF9C0CCE5E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D2F9D9C0-AD6F-4923-B6FA-4FFDCA7390FD}" type="pres">
      <dgm:prSet presAssocID="{56550043-CC98-4B19-B56F-94AF9C0CCE5E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0FB74108-6C2B-4FC3-9E51-87E7150AB35E}" type="pres">
      <dgm:prSet presAssocID="{82F47F5C-FDAA-47FE-AD3E-23B2083A7F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8D4C3B6-33B6-40C6-A9B2-B13574216A35}" type="pres">
      <dgm:prSet presAssocID="{E61AF1E7-BA05-4D1D-93D8-78C635E21F48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9AEEA604-0836-4D73-A179-043041133542}" type="pres">
      <dgm:prSet presAssocID="{E61AF1E7-BA05-4D1D-93D8-78C635E21F48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</dgm:ptLst>
  <dgm:cxnLst>
    <dgm:cxn modelId="{9A26523E-EAC0-41D8-AC2B-BB0A63E082B9}" type="presOf" srcId="{82F47F5C-FDAA-47FE-AD3E-23B2083A7FB1}" destId="{0FB74108-6C2B-4FC3-9E51-87E7150AB35E}" srcOrd="0" destOrd="0" presId="urn:microsoft.com/office/officeart/2005/8/layout/cycle2"/>
    <dgm:cxn modelId="{0E670557-5969-458D-B7A1-C8723FA33E78}" type="presOf" srcId="{E61AF1E7-BA05-4D1D-93D8-78C635E21F48}" destId="{9AEEA604-0836-4D73-A179-043041133542}" srcOrd="1" destOrd="0" presId="urn:microsoft.com/office/officeart/2005/8/layout/cycle2"/>
    <dgm:cxn modelId="{0E982E4C-5511-41E8-ABF1-730694078913}" type="presOf" srcId="{7D8FB3C7-4520-441B-A485-F33C9FD4AD88}" destId="{3F207E5E-E605-40A7-9F17-96EEA92F73AE}" srcOrd="0" destOrd="0" presId="urn:microsoft.com/office/officeart/2005/8/layout/cycle2"/>
    <dgm:cxn modelId="{25181F09-BE26-41F3-A3A7-948976CCD7BE}" srcId="{7D8FB3C7-4520-441B-A485-F33C9FD4AD88}" destId="{B632344C-6BCA-4229-A7A4-7DAA0DA1BAB3}" srcOrd="0" destOrd="0" parTransId="{336FFEC1-B485-4946-BEF8-40D68575BFAE}" sibTransId="{56550043-CC98-4B19-B56F-94AF9C0CCE5E}"/>
    <dgm:cxn modelId="{18C40B5C-D2B9-4D14-B6DA-171DE018D6FD}" type="presOf" srcId="{56550043-CC98-4B19-B56F-94AF9C0CCE5E}" destId="{AA1B3814-6629-4453-A3D7-93DBBBA182A5}" srcOrd="0" destOrd="0" presId="urn:microsoft.com/office/officeart/2005/8/layout/cycle2"/>
    <dgm:cxn modelId="{EEBEDDCA-6D55-4476-939C-1BB97A978594}" srcId="{7D8FB3C7-4520-441B-A485-F33C9FD4AD88}" destId="{82F47F5C-FDAA-47FE-AD3E-23B2083A7FB1}" srcOrd="1" destOrd="0" parTransId="{CC95F41E-1305-44B2-8EEA-40F0E7AB8361}" sibTransId="{E61AF1E7-BA05-4D1D-93D8-78C635E21F48}"/>
    <dgm:cxn modelId="{057CC325-B96D-4284-A67A-0C3F54795585}" type="presOf" srcId="{56550043-CC98-4B19-B56F-94AF9C0CCE5E}" destId="{D2F9D9C0-AD6F-4923-B6FA-4FFDCA7390FD}" srcOrd="1" destOrd="0" presId="urn:microsoft.com/office/officeart/2005/8/layout/cycle2"/>
    <dgm:cxn modelId="{DBFC7FA6-D2B0-40A5-B105-7C29CA49DD8B}" type="presOf" srcId="{E61AF1E7-BA05-4D1D-93D8-78C635E21F48}" destId="{08D4C3B6-33B6-40C6-A9B2-B13574216A35}" srcOrd="0" destOrd="0" presId="urn:microsoft.com/office/officeart/2005/8/layout/cycle2"/>
    <dgm:cxn modelId="{A9C86A02-91A5-4033-AD2A-B43C5F8EEC3B}" type="presOf" srcId="{B632344C-6BCA-4229-A7A4-7DAA0DA1BAB3}" destId="{C0EB9A96-4BDF-463B-9D08-A55D4CB29869}" srcOrd="0" destOrd="0" presId="urn:microsoft.com/office/officeart/2005/8/layout/cycle2"/>
    <dgm:cxn modelId="{ABDC49F7-7DB2-4B0D-9A30-B4D4B65DAFFD}" type="presParOf" srcId="{3F207E5E-E605-40A7-9F17-96EEA92F73AE}" destId="{C0EB9A96-4BDF-463B-9D08-A55D4CB29869}" srcOrd="0" destOrd="0" presId="urn:microsoft.com/office/officeart/2005/8/layout/cycle2"/>
    <dgm:cxn modelId="{EB697CDE-EBE9-49C0-8751-350BAB9EBA9A}" type="presParOf" srcId="{3F207E5E-E605-40A7-9F17-96EEA92F73AE}" destId="{AA1B3814-6629-4453-A3D7-93DBBBA182A5}" srcOrd="1" destOrd="0" presId="urn:microsoft.com/office/officeart/2005/8/layout/cycle2"/>
    <dgm:cxn modelId="{0CCB0C1E-BD50-47BE-B207-CE45835702C9}" type="presParOf" srcId="{AA1B3814-6629-4453-A3D7-93DBBBA182A5}" destId="{D2F9D9C0-AD6F-4923-B6FA-4FFDCA7390FD}" srcOrd="0" destOrd="0" presId="urn:microsoft.com/office/officeart/2005/8/layout/cycle2"/>
    <dgm:cxn modelId="{8837555C-78FD-41B6-93AA-0A50E5189BD7}" type="presParOf" srcId="{3F207E5E-E605-40A7-9F17-96EEA92F73AE}" destId="{0FB74108-6C2B-4FC3-9E51-87E7150AB35E}" srcOrd="2" destOrd="0" presId="urn:microsoft.com/office/officeart/2005/8/layout/cycle2"/>
    <dgm:cxn modelId="{683DBF7B-A166-482D-B015-20B10E945504}" type="presParOf" srcId="{3F207E5E-E605-40A7-9F17-96EEA92F73AE}" destId="{08D4C3B6-33B6-40C6-A9B2-B13574216A35}" srcOrd="3" destOrd="0" presId="urn:microsoft.com/office/officeart/2005/8/layout/cycle2"/>
    <dgm:cxn modelId="{D8E5F33B-ED8C-4A24-AFE9-E7262B61DB4F}" type="presParOf" srcId="{08D4C3B6-33B6-40C6-A9B2-B13574216A35}" destId="{9AEEA604-0836-4D73-A179-043041133542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3A06E-A8A3-400A-BD44-1585562CC086}">
      <dsp:nvSpPr>
        <dsp:cNvPr id="0" name=""/>
        <dsp:cNvSpPr/>
      </dsp:nvSpPr>
      <dsp:spPr>
        <a:xfrm rot="5400000">
          <a:off x="5420636" y="-2040577"/>
          <a:ext cx="1303143" cy="57150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300" kern="1200" dirty="0" smtClean="0"/>
            <a:t>2011</a:t>
          </a:r>
          <a:r>
            <a:rPr kumimoji="1" lang="ja-JP" altLang="en-US" sz="2300" kern="1200" dirty="0" smtClean="0"/>
            <a:t>年の観光客は例年の</a:t>
          </a:r>
          <a:r>
            <a:rPr kumimoji="1" lang="en-US" altLang="ja-JP" sz="2300" kern="1200" dirty="0" smtClean="0"/>
            <a:t>15</a:t>
          </a:r>
          <a:r>
            <a:rPr kumimoji="1" lang="ja-JP" altLang="en-US" sz="2300" kern="1200" dirty="0" smtClean="0"/>
            <a:t>％減</a:t>
          </a:r>
          <a:endParaRPr kumimoji="1"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300" kern="1200" dirty="0" smtClean="0"/>
            <a:t>県外からの修学旅行生：</a:t>
          </a:r>
          <a:r>
            <a:rPr kumimoji="1" lang="en-US" altLang="ja-JP" sz="2300" kern="1200" dirty="0" smtClean="0"/>
            <a:t>841</a:t>
          </a:r>
          <a:r>
            <a:rPr kumimoji="1" lang="ja-JP" altLang="en-US" sz="2300" kern="1200" dirty="0" smtClean="0"/>
            <a:t>校から</a:t>
          </a:r>
          <a:r>
            <a:rPr kumimoji="1" lang="en-US" altLang="ja-JP" sz="2300" kern="1200" dirty="0" smtClean="0"/>
            <a:t>100</a:t>
          </a:r>
          <a:r>
            <a:rPr kumimoji="1" lang="ja-JP" altLang="en-US" sz="2300" kern="1200" dirty="0" smtClean="0"/>
            <a:t>校に激減</a:t>
          </a:r>
          <a:endParaRPr kumimoji="1" lang="ja-JP" altLang="en-US" sz="2300" kern="1200" dirty="0"/>
        </a:p>
      </dsp:txBody>
      <dsp:txXfrm rot="5400000">
        <a:off x="5420636" y="-2040577"/>
        <a:ext cx="1303143" cy="5715019"/>
      </dsp:txXfrm>
    </dsp:sp>
    <dsp:sp modelId="{AD0EE0C3-B9D7-4E47-AAC8-3280EA45AC26}">
      <dsp:nvSpPr>
        <dsp:cNvPr id="0" name=""/>
        <dsp:cNvSpPr/>
      </dsp:nvSpPr>
      <dsp:spPr>
        <a:xfrm>
          <a:off x="0" y="2468"/>
          <a:ext cx="3214698" cy="16289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福島県会津市</a:t>
          </a:r>
          <a:endParaRPr kumimoji="1" lang="ja-JP" altLang="en-US" sz="3600" kern="1200" dirty="0"/>
        </a:p>
      </dsp:txBody>
      <dsp:txXfrm>
        <a:off x="0" y="2468"/>
        <a:ext cx="3214698" cy="1628929"/>
      </dsp:txXfrm>
    </dsp:sp>
    <dsp:sp modelId="{2CAAD06F-AFDD-4085-BE6B-2533F060C130}">
      <dsp:nvSpPr>
        <dsp:cNvPr id="0" name=""/>
        <dsp:cNvSpPr/>
      </dsp:nvSpPr>
      <dsp:spPr>
        <a:xfrm rot="5400000">
          <a:off x="5420636" y="-330201"/>
          <a:ext cx="1303143" cy="5715019"/>
        </a:xfrm>
        <a:prstGeom prst="round2SameRect">
          <a:avLst/>
        </a:prstGeom>
        <a:solidFill>
          <a:schemeClr val="accent5">
            <a:tint val="40000"/>
            <a:alpha val="90000"/>
            <a:hueOff val="769991"/>
            <a:satOff val="-27244"/>
            <a:lumOff val="-14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69991"/>
              <a:satOff val="-27244"/>
              <a:lumOff val="-14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300" kern="1200" dirty="0" smtClean="0"/>
            <a:t>2011</a:t>
          </a:r>
          <a:r>
            <a:rPr kumimoji="1" lang="ja-JP" altLang="en-US" sz="2300" kern="1200" dirty="0" smtClean="0"/>
            <a:t>年の沿岸部への観光客　</a:t>
          </a:r>
          <a:r>
            <a:rPr kumimoji="1" lang="en-US" altLang="ja-JP" sz="2300" kern="1200" dirty="0" smtClean="0"/>
            <a:t>59.4</a:t>
          </a:r>
          <a:r>
            <a:rPr kumimoji="1" lang="ja-JP" altLang="en-US" sz="2300" kern="1200" dirty="0" smtClean="0"/>
            <a:t>％減</a:t>
          </a:r>
          <a:endParaRPr kumimoji="1"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300" kern="1200" dirty="0" smtClean="0"/>
            <a:t>2011</a:t>
          </a:r>
          <a:r>
            <a:rPr kumimoji="1" lang="ja-JP" altLang="en-US" sz="2300" kern="1200" dirty="0" smtClean="0"/>
            <a:t>年の内陸部への観光客　</a:t>
          </a:r>
          <a:r>
            <a:rPr kumimoji="1" lang="en-US" altLang="ja-JP" sz="2300" kern="1200" dirty="0" smtClean="0"/>
            <a:t>16.5</a:t>
          </a:r>
          <a:r>
            <a:rPr kumimoji="1" lang="ja-JP" altLang="en-US" sz="2300" kern="1200" dirty="0" smtClean="0"/>
            <a:t>％減</a:t>
          </a:r>
          <a:endParaRPr kumimoji="1" lang="ja-JP" altLang="en-US" sz="2300" kern="1200" dirty="0"/>
        </a:p>
      </dsp:txBody>
      <dsp:txXfrm rot="5400000">
        <a:off x="5420636" y="-330201"/>
        <a:ext cx="1303143" cy="5715019"/>
      </dsp:txXfrm>
    </dsp:sp>
    <dsp:sp modelId="{2A4CA2C5-2DE3-4697-B825-703F9FBF6A26}">
      <dsp:nvSpPr>
        <dsp:cNvPr id="0" name=""/>
        <dsp:cNvSpPr/>
      </dsp:nvSpPr>
      <dsp:spPr>
        <a:xfrm>
          <a:off x="0" y="1712843"/>
          <a:ext cx="3214698" cy="1628929"/>
        </a:xfrm>
        <a:prstGeom prst="roundRect">
          <a:avLst/>
        </a:prstGeom>
        <a:gradFill rotWithShape="0">
          <a:gsLst>
            <a:gs pos="0">
              <a:schemeClr val="accent5">
                <a:hueOff val="815070"/>
                <a:satOff val="-25532"/>
                <a:lumOff val="-4020"/>
                <a:alphaOff val="0"/>
                <a:shade val="51000"/>
                <a:satMod val="130000"/>
              </a:schemeClr>
            </a:gs>
            <a:gs pos="80000">
              <a:schemeClr val="accent5">
                <a:hueOff val="815070"/>
                <a:satOff val="-25532"/>
                <a:lumOff val="-4020"/>
                <a:alphaOff val="0"/>
                <a:shade val="93000"/>
                <a:satMod val="130000"/>
              </a:schemeClr>
            </a:gs>
            <a:gs pos="100000">
              <a:schemeClr val="accent5">
                <a:hueOff val="815070"/>
                <a:satOff val="-25532"/>
                <a:lumOff val="-4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宮城県全体</a:t>
          </a:r>
          <a:endParaRPr kumimoji="1" lang="ja-JP" altLang="en-US" sz="3600" kern="1200" dirty="0"/>
        </a:p>
      </dsp:txBody>
      <dsp:txXfrm>
        <a:off x="0" y="1712843"/>
        <a:ext cx="3214698" cy="1628929"/>
      </dsp:txXfrm>
    </dsp:sp>
    <dsp:sp modelId="{D52819DF-648F-41B9-9679-5F8A5E4E8E31}">
      <dsp:nvSpPr>
        <dsp:cNvPr id="0" name=""/>
        <dsp:cNvSpPr/>
      </dsp:nvSpPr>
      <dsp:spPr>
        <a:xfrm rot="5400000">
          <a:off x="5420636" y="1380174"/>
          <a:ext cx="1303143" cy="5715019"/>
        </a:xfrm>
        <a:prstGeom prst="round2SameRect">
          <a:avLst/>
        </a:prstGeom>
        <a:solidFill>
          <a:schemeClr val="accent5">
            <a:tint val="40000"/>
            <a:alpha val="90000"/>
            <a:hueOff val="1539982"/>
            <a:satOff val="-54487"/>
            <a:lumOff val="-28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39982"/>
              <a:satOff val="-54487"/>
              <a:lumOff val="-28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300" kern="1200" dirty="0" smtClean="0"/>
            <a:t>2011</a:t>
          </a:r>
          <a:r>
            <a:rPr kumimoji="1" lang="ja-JP" altLang="en-US" sz="2300" kern="1200" dirty="0" smtClean="0"/>
            <a:t>年の観光客　</a:t>
          </a:r>
          <a:r>
            <a:rPr kumimoji="1" lang="en-US" altLang="ja-JP" sz="2300" kern="1200" dirty="0" smtClean="0"/>
            <a:t>22.8</a:t>
          </a:r>
          <a:r>
            <a:rPr kumimoji="1" lang="ja-JP" altLang="en-US" sz="2300" kern="1200" dirty="0" smtClean="0"/>
            <a:t>％減</a:t>
          </a:r>
          <a:endParaRPr kumimoji="1"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300" kern="1200" dirty="0" smtClean="0"/>
            <a:t>2011</a:t>
          </a:r>
          <a:r>
            <a:rPr kumimoji="1" lang="ja-JP" altLang="en-US" sz="2300" kern="1200" dirty="0" smtClean="0"/>
            <a:t>年の海水浴客　</a:t>
          </a:r>
          <a:r>
            <a:rPr kumimoji="1" lang="en-US" altLang="ja-JP" sz="2300" kern="1200" dirty="0" smtClean="0"/>
            <a:t>80</a:t>
          </a:r>
          <a:r>
            <a:rPr kumimoji="1" lang="ja-JP" altLang="en-US" sz="2300" kern="1200" dirty="0" smtClean="0"/>
            <a:t>％以上減</a:t>
          </a:r>
          <a:endParaRPr kumimoji="1" lang="ja-JP" altLang="en-US" sz="2300" kern="1200" dirty="0"/>
        </a:p>
      </dsp:txBody>
      <dsp:txXfrm rot="5400000">
        <a:off x="5420636" y="1380174"/>
        <a:ext cx="1303143" cy="5715019"/>
      </dsp:txXfrm>
    </dsp:sp>
    <dsp:sp modelId="{22523854-7C17-4577-ADF8-998CA1B499D3}">
      <dsp:nvSpPr>
        <dsp:cNvPr id="0" name=""/>
        <dsp:cNvSpPr/>
      </dsp:nvSpPr>
      <dsp:spPr>
        <a:xfrm>
          <a:off x="0" y="3425687"/>
          <a:ext cx="3214698" cy="1628929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茨城県全体</a:t>
          </a:r>
          <a:endParaRPr kumimoji="1" lang="ja-JP" altLang="en-US" sz="3600" kern="1200" dirty="0"/>
        </a:p>
      </dsp:txBody>
      <dsp:txXfrm>
        <a:off x="0" y="3425687"/>
        <a:ext cx="3214698" cy="1628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9721C-7AEB-4899-934F-B6D27457639D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>
              <a:solidFill>
                <a:schemeClr val="accent2">
                  <a:lumMod val="25000"/>
                </a:schemeClr>
              </a:solidFill>
            </a:rPr>
            <a:t>2010</a:t>
          </a:r>
          <a:r>
            <a:rPr kumimoji="1" lang="ja-JP" altLang="en-US" sz="3200" kern="1200" dirty="0" smtClean="0">
              <a:solidFill>
                <a:schemeClr val="accent2">
                  <a:lumMod val="25000"/>
                </a:schemeClr>
              </a:solidFill>
            </a:rPr>
            <a:t>年</a:t>
          </a:r>
          <a:endParaRPr kumimoji="1" lang="ja-JP" altLang="en-US" sz="3200" kern="1200" dirty="0">
            <a:solidFill>
              <a:schemeClr val="accent2">
                <a:lumMod val="25000"/>
              </a:schemeClr>
            </a:solidFill>
          </a:endParaRPr>
        </a:p>
      </dsp:txBody>
      <dsp:txXfrm rot="5400000">
        <a:off x="-222429" y="225592"/>
        <a:ext cx="1482862" cy="1038004"/>
      </dsp:txXfrm>
    </dsp:sp>
    <dsp:sp modelId="{F407BD20-C4F8-496C-A9E2-D89B0B36CDD8}">
      <dsp:nvSpPr>
        <dsp:cNvPr id="0" name=""/>
        <dsp:cNvSpPr/>
      </dsp:nvSpPr>
      <dsp:spPr>
        <a:xfrm rot="5400000">
          <a:off x="3965908" y="-2924740"/>
          <a:ext cx="964367" cy="6820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200" kern="1200" dirty="0" smtClean="0"/>
            <a:t>653,360</a:t>
          </a:r>
          <a:r>
            <a:rPr kumimoji="1" lang="ja-JP" altLang="en-US" sz="3200" kern="1200" dirty="0" smtClean="0"/>
            <a:t>人</a:t>
          </a:r>
          <a:endParaRPr kumimoji="1" lang="ja-JP" altLang="en-US" sz="3200" kern="1200" dirty="0"/>
        </a:p>
      </dsp:txBody>
      <dsp:txXfrm rot="5400000">
        <a:off x="3965908" y="-2924740"/>
        <a:ext cx="964367" cy="6820175"/>
      </dsp:txXfrm>
    </dsp:sp>
    <dsp:sp modelId="{7E46AE91-5D46-4CB4-9396-363E1EC4E8DD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shade val="50000"/>
            <a:hueOff val="114229"/>
            <a:satOff val="42567"/>
            <a:lumOff val="21381"/>
            <a:alphaOff val="0"/>
          </a:schemeClr>
        </a:solidFill>
        <a:ln w="25400" cap="flat" cmpd="sng" algn="ctr">
          <a:solidFill>
            <a:schemeClr val="accent1">
              <a:shade val="50000"/>
              <a:hueOff val="114229"/>
              <a:satOff val="42567"/>
              <a:lumOff val="2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>
              <a:solidFill>
                <a:schemeClr val="accent2">
                  <a:lumMod val="25000"/>
                </a:schemeClr>
              </a:solidFill>
            </a:rPr>
            <a:t>2011</a:t>
          </a:r>
          <a:r>
            <a:rPr kumimoji="1" lang="ja-JP" altLang="en-US" sz="3200" kern="1200" dirty="0" smtClean="0">
              <a:solidFill>
                <a:schemeClr val="accent2">
                  <a:lumMod val="25000"/>
                </a:schemeClr>
              </a:solidFill>
            </a:rPr>
            <a:t>年</a:t>
          </a:r>
          <a:endParaRPr kumimoji="1" lang="ja-JP" altLang="en-US" sz="3200" kern="1200" dirty="0">
            <a:solidFill>
              <a:schemeClr val="accent2">
                <a:lumMod val="25000"/>
              </a:schemeClr>
            </a:solidFill>
          </a:endParaRPr>
        </a:p>
      </dsp:txBody>
      <dsp:txXfrm rot="5400000">
        <a:off x="-222429" y="1512997"/>
        <a:ext cx="1482862" cy="1038004"/>
      </dsp:txXfrm>
    </dsp:sp>
    <dsp:sp modelId="{28A10F43-B36C-490B-8D13-0475E9AE8263}">
      <dsp:nvSpPr>
        <dsp:cNvPr id="0" name=""/>
        <dsp:cNvSpPr/>
      </dsp:nvSpPr>
      <dsp:spPr>
        <a:xfrm rot="5400000">
          <a:off x="3966161" y="-1637588"/>
          <a:ext cx="963860" cy="6820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14229"/>
              <a:satOff val="42567"/>
              <a:lumOff val="2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　</a:t>
          </a:r>
          <a:r>
            <a:rPr kumimoji="1" lang="en-US" altLang="ja-JP" sz="3200" kern="1200" dirty="0" smtClean="0"/>
            <a:t>45,630</a:t>
          </a:r>
          <a:r>
            <a:rPr kumimoji="1" lang="ja-JP" altLang="en-US" sz="3200" kern="1200" dirty="0" smtClean="0"/>
            <a:t>人（</a:t>
          </a:r>
          <a:r>
            <a:rPr kumimoji="1" lang="en-US" altLang="ja-JP" sz="3200" kern="1200" dirty="0" smtClean="0"/>
            <a:t>2010</a:t>
          </a:r>
          <a:r>
            <a:rPr kumimoji="1" lang="ja-JP" altLang="en-US" sz="3200" kern="1200" dirty="0" smtClean="0"/>
            <a:t>年比　</a:t>
          </a:r>
          <a:r>
            <a:rPr kumimoji="1" lang="en-US" altLang="ja-JP" sz="3200" kern="1200" dirty="0" smtClean="0"/>
            <a:t>22.3</a:t>
          </a:r>
          <a:r>
            <a:rPr kumimoji="1" lang="ja-JP" altLang="en-US" sz="3200" kern="1200" dirty="0" smtClean="0"/>
            <a:t>％）</a:t>
          </a:r>
          <a:endParaRPr kumimoji="1" lang="ja-JP" altLang="en-US" sz="3200" kern="1200" dirty="0"/>
        </a:p>
      </dsp:txBody>
      <dsp:txXfrm rot="5400000">
        <a:off x="3966161" y="-1637588"/>
        <a:ext cx="963860" cy="6820175"/>
      </dsp:txXfrm>
    </dsp:sp>
    <dsp:sp modelId="{66468D67-5FE1-41C4-88D8-FA89D9EFABC9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shade val="50000"/>
            <a:hueOff val="114229"/>
            <a:satOff val="42567"/>
            <a:lumOff val="21381"/>
            <a:alphaOff val="0"/>
          </a:schemeClr>
        </a:solidFill>
        <a:ln w="25400" cap="flat" cmpd="sng" algn="ctr">
          <a:solidFill>
            <a:schemeClr val="accent1">
              <a:shade val="50000"/>
              <a:hueOff val="114229"/>
              <a:satOff val="42567"/>
              <a:lumOff val="2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>
              <a:solidFill>
                <a:schemeClr val="accent2">
                  <a:lumMod val="25000"/>
                </a:schemeClr>
              </a:solidFill>
            </a:rPr>
            <a:t>2012</a:t>
          </a:r>
          <a:r>
            <a:rPr kumimoji="1" lang="ja-JP" altLang="en-US" sz="3200" kern="1200" dirty="0" smtClean="0">
              <a:solidFill>
                <a:schemeClr val="accent2">
                  <a:lumMod val="25000"/>
                </a:schemeClr>
              </a:solidFill>
            </a:rPr>
            <a:t>年</a:t>
          </a:r>
          <a:endParaRPr kumimoji="1" lang="ja-JP" altLang="en-US" sz="3200" kern="1200" dirty="0">
            <a:solidFill>
              <a:schemeClr val="accent2">
                <a:lumMod val="25000"/>
              </a:schemeClr>
            </a:solidFill>
          </a:endParaRPr>
        </a:p>
      </dsp:txBody>
      <dsp:txXfrm rot="5400000">
        <a:off x="-222429" y="2800403"/>
        <a:ext cx="1482862" cy="1038004"/>
      </dsp:txXfrm>
    </dsp:sp>
    <dsp:sp modelId="{BB0BC148-2E3B-46EC-9DB6-D465E3E94EF6}">
      <dsp:nvSpPr>
        <dsp:cNvPr id="0" name=""/>
        <dsp:cNvSpPr/>
      </dsp:nvSpPr>
      <dsp:spPr>
        <a:xfrm rot="5400000">
          <a:off x="3966161" y="-350183"/>
          <a:ext cx="963860" cy="6820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14229"/>
              <a:satOff val="42567"/>
              <a:lumOff val="2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200" kern="1200" dirty="0" smtClean="0"/>
            <a:t>348,574</a:t>
          </a:r>
          <a:r>
            <a:rPr kumimoji="1" lang="ja-JP" altLang="en-US" sz="3200" kern="1200" dirty="0" smtClean="0"/>
            <a:t>人（</a:t>
          </a:r>
          <a:r>
            <a:rPr kumimoji="1" lang="en-US" altLang="ja-JP" sz="3200" kern="1200" dirty="0" smtClean="0"/>
            <a:t>2010</a:t>
          </a:r>
          <a:r>
            <a:rPr kumimoji="1" lang="ja-JP" altLang="en-US" sz="3200" kern="1200" dirty="0" smtClean="0"/>
            <a:t>年比　</a:t>
          </a:r>
          <a:r>
            <a:rPr kumimoji="1" lang="en-US" altLang="ja-JP" sz="3200" kern="1200" dirty="0" smtClean="0"/>
            <a:t>53.4</a:t>
          </a:r>
          <a:r>
            <a:rPr kumimoji="1" lang="ja-JP" altLang="en-US" sz="3200" kern="1200" dirty="0" smtClean="0"/>
            <a:t>％）</a:t>
          </a:r>
          <a:endParaRPr kumimoji="1" lang="ja-JP" altLang="en-US" sz="3200" kern="1200" dirty="0"/>
        </a:p>
      </dsp:txBody>
      <dsp:txXfrm rot="5400000">
        <a:off x="3966161" y="-350183"/>
        <a:ext cx="963860" cy="6820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7E0F74-E76F-4A97-A474-E762EC7CC064}">
      <dsp:nvSpPr>
        <dsp:cNvPr id="0" name=""/>
        <dsp:cNvSpPr/>
      </dsp:nvSpPr>
      <dsp:spPr>
        <a:xfrm>
          <a:off x="2522885" y="64194"/>
          <a:ext cx="3081342" cy="30813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accent6">
                  <a:lumMod val="50000"/>
                </a:schemeClr>
              </a:solidFill>
            </a:rPr>
            <a:t>積極的な</a:t>
          </a:r>
          <a:endParaRPr kumimoji="1" lang="en-US" altLang="ja-JP" sz="32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accent6">
                  <a:lumMod val="50000"/>
                </a:schemeClr>
              </a:solidFill>
            </a:rPr>
            <a:t>復興体制</a:t>
          </a:r>
          <a:endParaRPr kumimoji="1" lang="ja-JP" altLang="en-US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933731" y="603429"/>
        <a:ext cx="2259650" cy="1386603"/>
      </dsp:txXfrm>
    </dsp:sp>
    <dsp:sp modelId="{2D81499E-FE74-42CF-80A9-769504C05688}">
      <dsp:nvSpPr>
        <dsp:cNvPr id="0" name=""/>
        <dsp:cNvSpPr/>
      </dsp:nvSpPr>
      <dsp:spPr>
        <a:xfrm>
          <a:off x="3634736" y="1990033"/>
          <a:ext cx="3081342" cy="3081342"/>
        </a:xfrm>
        <a:prstGeom prst="ellipse">
          <a:avLst/>
        </a:prstGeom>
        <a:solidFill>
          <a:schemeClr val="accent5">
            <a:alpha val="50000"/>
            <a:hueOff val="815070"/>
            <a:satOff val="-25532"/>
            <a:lumOff val="-4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accent6">
                  <a:lumMod val="50000"/>
                </a:schemeClr>
              </a:solidFill>
            </a:rPr>
            <a:t>様々な</a:t>
          </a:r>
          <a:endParaRPr kumimoji="1" lang="en-US" altLang="ja-JP" sz="32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accent6">
                  <a:lumMod val="50000"/>
                </a:schemeClr>
              </a:solidFill>
            </a:rPr>
            <a:t>対策</a:t>
          </a:r>
          <a:endParaRPr kumimoji="1" lang="ja-JP" altLang="en-US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77113" y="2786046"/>
        <a:ext cx="1848805" cy="1694738"/>
      </dsp:txXfrm>
    </dsp:sp>
    <dsp:sp modelId="{152E74A3-CF93-43E4-AA6D-7C86A1F9CC76}">
      <dsp:nvSpPr>
        <dsp:cNvPr id="0" name=""/>
        <dsp:cNvSpPr/>
      </dsp:nvSpPr>
      <dsp:spPr>
        <a:xfrm>
          <a:off x="1284977" y="1990033"/>
          <a:ext cx="3333457" cy="3081342"/>
        </a:xfrm>
        <a:prstGeom prst="ellipse">
          <a:avLst/>
        </a:prstGeom>
        <a:solidFill>
          <a:schemeClr val="accent5">
            <a:alpha val="50000"/>
            <a:hueOff val="1630140"/>
            <a:satOff val="-51064"/>
            <a:lumOff val="-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accent6">
                  <a:lumMod val="50000"/>
                </a:schemeClr>
              </a:solidFill>
            </a:rPr>
            <a:t>協力して</a:t>
          </a:r>
          <a:endParaRPr kumimoji="1" lang="en-US" altLang="ja-JP" sz="32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accent6">
                  <a:lumMod val="50000"/>
                </a:schemeClr>
              </a:solidFill>
            </a:rPr>
            <a:t>まちづくり</a:t>
          </a:r>
          <a:endParaRPr kumimoji="1" lang="ja-JP" altLang="en-US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598877" y="2786046"/>
        <a:ext cx="2000074" cy="16947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5A4B6-96E1-432A-ACB6-6764104C3D58}">
      <dsp:nvSpPr>
        <dsp:cNvPr id="0" name=""/>
        <dsp:cNvSpPr/>
      </dsp:nvSpPr>
      <dsp:spPr>
        <a:xfrm>
          <a:off x="3501442" y="3216"/>
          <a:ext cx="1683915" cy="10945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kern="1200" dirty="0" smtClean="0"/>
            <a:t>町役場</a:t>
          </a:r>
          <a:endParaRPr kumimoji="1" lang="ja-JP" altLang="en-US" sz="2600" b="1" kern="1200" dirty="0"/>
        </a:p>
      </dsp:txBody>
      <dsp:txXfrm>
        <a:off x="3501442" y="3216"/>
        <a:ext cx="1683915" cy="1094545"/>
      </dsp:txXfrm>
    </dsp:sp>
    <dsp:sp modelId="{8D3686C6-903E-4D60-844C-6A124C6B7935}">
      <dsp:nvSpPr>
        <dsp:cNvPr id="0" name=""/>
        <dsp:cNvSpPr/>
      </dsp:nvSpPr>
      <dsp:spPr>
        <a:xfrm>
          <a:off x="2158260" y="550489"/>
          <a:ext cx="4370278" cy="4370278"/>
        </a:xfrm>
        <a:custGeom>
          <a:avLst/>
          <a:gdLst/>
          <a:ahLst/>
          <a:cxnLst/>
          <a:rect l="0" t="0" r="0" b="0"/>
          <a:pathLst>
            <a:path>
              <a:moveTo>
                <a:pt x="3038644" y="173581"/>
              </a:moveTo>
              <a:arcTo wR="2185139" hR="2185139" stAng="17579493" swAng="1959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C7CAA-BD8C-497C-85A3-C264BCF6ED26}">
      <dsp:nvSpPr>
        <dsp:cNvPr id="0" name=""/>
        <dsp:cNvSpPr/>
      </dsp:nvSpPr>
      <dsp:spPr>
        <a:xfrm>
          <a:off x="5579633" y="1513111"/>
          <a:ext cx="1683915" cy="10945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kern="1200" dirty="0" smtClean="0"/>
            <a:t>漁協</a:t>
          </a:r>
          <a:endParaRPr kumimoji="1" lang="ja-JP" altLang="en-US" sz="2600" b="1" kern="1200" dirty="0"/>
        </a:p>
      </dsp:txBody>
      <dsp:txXfrm>
        <a:off x="5579633" y="1513111"/>
        <a:ext cx="1683915" cy="1094545"/>
      </dsp:txXfrm>
    </dsp:sp>
    <dsp:sp modelId="{D49E785D-52D8-43B2-A827-8B9E78C0C094}">
      <dsp:nvSpPr>
        <dsp:cNvPr id="0" name=""/>
        <dsp:cNvSpPr/>
      </dsp:nvSpPr>
      <dsp:spPr>
        <a:xfrm>
          <a:off x="2158260" y="550489"/>
          <a:ext cx="4370278" cy="4370278"/>
        </a:xfrm>
        <a:custGeom>
          <a:avLst/>
          <a:gdLst/>
          <a:ahLst/>
          <a:cxnLst/>
          <a:rect l="0" t="0" r="0" b="0"/>
          <a:pathLst>
            <a:path>
              <a:moveTo>
                <a:pt x="4367302" y="2071125"/>
              </a:moveTo>
              <a:arcTo wR="2185139" hR="2185139" stAng="21420548" swAng="21948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FFAED-E94D-4776-8651-0B595A74A38E}">
      <dsp:nvSpPr>
        <dsp:cNvPr id="0" name=""/>
        <dsp:cNvSpPr/>
      </dsp:nvSpPr>
      <dsp:spPr>
        <a:xfrm>
          <a:off x="4785834" y="3956171"/>
          <a:ext cx="1683915" cy="10945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kern="1200" dirty="0" smtClean="0"/>
            <a:t>観光施設</a:t>
          </a:r>
          <a:endParaRPr kumimoji="1" lang="ja-JP" altLang="en-US" sz="2600" b="1" kern="1200" dirty="0"/>
        </a:p>
      </dsp:txBody>
      <dsp:txXfrm>
        <a:off x="4785834" y="3956171"/>
        <a:ext cx="1683915" cy="1094545"/>
      </dsp:txXfrm>
    </dsp:sp>
    <dsp:sp modelId="{870DE4FA-72BC-4262-A625-936045894DB3}">
      <dsp:nvSpPr>
        <dsp:cNvPr id="0" name=""/>
        <dsp:cNvSpPr/>
      </dsp:nvSpPr>
      <dsp:spPr>
        <a:xfrm>
          <a:off x="2158260" y="550489"/>
          <a:ext cx="4370278" cy="4370278"/>
        </a:xfrm>
        <a:custGeom>
          <a:avLst/>
          <a:gdLst/>
          <a:ahLst/>
          <a:cxnLst/>
          <a:rect l="0" t="0" r="0" b="0"/>
          <a:pathLst>
            <a:path>
              <a:moveTo>
                <a:pt x="2618905" y="4326793"/>
              </a:moveTo>
              <a:arcTo wR="2185139" hR="2185139" stAng="4713020" swAng="13739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5A405-705B-456C-A6C3-2E99CE629009}">
      <dsp:nvSpPr>
        <dsp:cNvPr id="0" name=""/>
        <dsp:cNvSpPr/>
      </dsp:nvSpPr>
      <dsp:spPr>
        <a:xfrm>
          <a:off x="2217049" y="3956171"/>
          <a:ext cx="1683915" cy="10945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kern="1200" dirty="0" smtClean="0"/>
            <a:t>宿泊施設</a:t>
          </a:r>
          <a:endParaRPr kumimoji="1" lang="ja-JP" altLang="en-US" sz="2600" b="1" kern="1200" dirty="0"/>
        </a:p>
      </dsp:txBody>
      <dsp:txXfrm>
        <a:off x="2217049" y="3956171"/>
        <a:ext cx="1683915" cy="1094545"/>
      </dsp:txXfrm>
    </dsp:sp>
    <dsp:sp modelId="{09C3B796-4C5E-4E2A-B968-640444ABB2A2}">
      <dsp:nvSpPr>
        <dsp:cNvPr id="0" name=""/>
        <dsp:cNvSpPr/>
      </dsp:nvSpPr>
      <dsp:spPr>
        <a:xfrm>
          <a:off x="2158260" y="550489"/>
          <a:ext cx="4370278" cy="4370278"/>
        </a:xfrm>
        <a:custGeom>
          <a:avLst/>
          <a:gdLst/>
          <a:ahLst/>
          <a:cxnLst/>
          <a:rect l="0" t="0" r="0" b="0"/>
          <a:pathLst>
            <a:path>
              <a:moveTo>
                <a:pt x="364880" y="3394060"/>
              </a:moveTo>
              <a:arcTo wR="2185139" hR="2185139" stAng="8784598" swAng="21948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891CC-CEAD-4FA4-9532-BEDDA278D41B}">
      <dsp:nvSpPr>
        <dsp:cNvPr id="0" name=""/>
        <dsp:cNvSpPr/>
      </dsp:nvSpPr>
      <dsp:spPr>
        <a:xfrm>
          <a:off x="1423251" y="1513111"/>
          <a:ext cx="1683915" cy="10945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kern="1200" dirty="0" smtClean="0"/>
            <a:t>町民</a:t>
          </a:r>
          <a:endParaRPr kumimoji="1" lang="ja-JP" altLang="en-US" sz="2600" b="1" kern="1200" dirty="0"/>
        </a:p>
      </dsp:txBody>
      <dsp:txXfrm>
        <a:off x="1423251" y="1513111"/>
        <a:ext cx="1683915" cy="1094545"/>
      </dsp:txXfrm>
    </dsp:sp>
    <dsp:sp modelId="{B2BDF982-A6A7-45AB-97DB-CD0B5907A136}">
      <dsp:nvSpPr>
        <dsp:cNvPr id="0" name=""/>
        <dsp:cNvSpPr/>
      </dsp:nvSpPr>
      <dsp:spPr>
        <a:xfrm>
          <a:off x="2158260" y="550489"/>
          <a:ext cx="4370278" cy="4370278"/>
        </a:xfrm>
        <a:custGeom>
          <a:avLst/>
          <a:gdLst/>
          <a:ahLst/>
          <a:cxnLst/>
          <a:rect l="0" t="0" r="0" b="0"/>
          <a:pathLst>
            <a:path>
              <a:moveTo>
                <a:pt x="381022" y="952257"/>
              </a:moveTo>
              <a:arcTo wR="2185139" hR="2185139" stAng="12860855" swAng="1959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B9A96-4BDF-463B-9D08-A55D4CB29869}">
      <dsp:nvSpPr>
        <dsp:cNvPr id="0" name=""/>
        <dsp:cNvSpPr/>
      </dsp:nvSpPr>
      <dsp:spPr>
        <a:xfrm>
          <a:off x="0" y="17"/>
          <a:ext cx="2685413" cy="26854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観光</a:t>
          </a:r>
          <a:endParaRPr kumimoji="1" lang="en-US" altLang="ja-JP" sz="3600" kern="1200" dirty="0" smtClean="0">
            <a:solidFill>
              <a:schemeClr val="accent4">
                <a:lumMod val="65000"/>
                <a:lumOff val="3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復興</a:t>
          </a:r>
          <a:endParaRPr kumimoji="1" lang="en-US" altLang="ja-JP" sz="3600" kern="1200" dirty="0" smtClean="0">
            <a:solidFill>
              <a:schemeClr val="accent4">
                <a:lumMod val="65000"/>
                <a:lumOff val="3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300" kern="1200" dirty="0"/>
        </a:p>
      </dsp:txBody>
      <dsp:txXfrm>
        <a:off x="0" y="17"/>
        <a:ext cx="2685413" cy="2685413"/>
      </dsp:txXfrm>
    </dsp:sp>
    <dsp:sp modelId="{AA1B3814-6629-4453-A3D7-93DBBBA182A5}">
      <dsp:nvSpPr>
        <dsp:cNvPr id="0" name=""/>
        <dsp:cNvSpPr/>
      </dsp:nvSpPr>
      <dsp:spPr>
        <a:xfrm rot="26067">
          <a:off x="2489872" y="-361015"/>
          <a:ext cx="1659790" cy="9063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4100" kern="1200"/>
        </a:p>
      </dsp:txBody>
      <dsp:txXfrm rot="26067">
        <a:off x="2489872" y="-361015"/>
        <a:ext cx="1659790" cy="906326"/>
      </dsp:txXfrm>
    </dsp:sp>
    <dsp:sp modelId="{0FB74108-6C2B-4FC3-9E51-87E7150AB35E}">
      <dsp:nvSpPr>
        <dsp:cNvPr id="0" name=""/>
        <dsp:cNvSpPr/>
      </dsp:nvSpPr>
      <dsp:spPr>
        <a:xfrm>
          <a:off x="4029119" y="30483"/>
          <a:ext cx="2685413" cy="2685413"/>
        </a:xfrm>
        <a:prstGeom prst="ellipse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まちの</a:t>
          </a:r>
          <a:endParaRPr kumimoji="1" lang="en-US" altLang="ja-JP" sz="3600" kern="1200" dirty="0" smtClean="0">
            <a:solidFill>
              <a:schemeClr val="accent4">
                <a:lumMod val="65000"/>
                <a:lumOff val="3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復興</a:t>
          </a:r>
          <a:endParaRPr kumimoji="1" lang="ja-JP" altLang="en-US" sz="3600" kern="1200" dirty="0">
            <a:solidFill>
              <a:schemeClr val="accent4">
                <a:lumMod val="65000"/>
                <a:lumOff val="35000"/>
              </a:schemeClr>
            </a:solidFill>
          </a:endParaRPr>
        </a:p>
      </dsp:txBody>
      <dsp:txXfrm>
        <a:off x="4029119" y="30483"/>
        <a:ext cx="2685413" cy="2685413"/>
      </dsp:txXfrm>
    </dsp:sp>
    <dsp:sp modelId="{08D4C3B6-33B6-40C6-A9B2-B13574216A35}">
      <dsp:nvSpPr>
        <dsp:cNvPr id="0" name=""/>
        <dsp:cNvSpPr/>
      </dsp:nvSpPr>
      <dsp:spPr>
        <a:xfrm rot="10825929">
          <a:off x="2555044" y="2177243"/>
          <a:ext cx="1680125" cy="9063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4100" kern="1200"/>
        </a:p>
      </dsp:txBody>
      <dsp:txXfrm rot="10825929">
        <a:off x="2555044" y="2177243"/>
        <a:ext cx="1680125" cy="90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4653-4842-45CE-A2A5-8FBE6E14ABCD}" type="datetimeFigureOut">
              <a:rPr kumimoji="1" lang="ja-JP" altLang="en-US" smtClean="0"/>
              <a:pPr/>
              <a:t>2012/11/22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7238-E9BD-4F34-A742-41FA8A7255C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238-E9BD-4F34-A742-41FA8A7255C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0" y="0"/>
            <a:ext cx="9144000" cy="3429000"/>
            <a:chOff x="0" y="0"/>
            <a:chExt cx="5760" cy="216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52"/>
            </a:xfrm>
            <a:prstGeom prst="rect">
              <a:avLst/>
            </a:prstGeom>
            <a:gradFill rotWithShape="1">
              <a:gsLst>
                <a:gs pos="0">
                  <a:srgbClr val="00BFFF"/>
                </a:gs>
                <a:gs pos="100000">
                  <a:srgbClr val="87CD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1752"/>
              <a:ext cx="5760" cy="408"/>
            </a:xfrm>
            <a:prstGeom prst="rect">
              <a:avLst/>
            </a:prstGeom>
            <a:gradFill rotWithShape="1">
              <a:gsLst>
                <a:gs pos="0">
                  <a:srgbClr val="87CDFA"/>
                </a:gs>
                <a:gs pos="100000">
                  <a:srgbClr val="87CDFA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3455988"/>
          </a:xfrm>
          <a:prstGeom prst="rect">
            <a:avLst/>
          </a:prstGeom>
          <a:gradFill rotWithShape="1">
            <a:gsLst>
              <a:gs pos="0">
                <a:srgbClr val="1E90FF">
                  <a:gamma/>
                  <a:tint val="0"/>
                  <a:invGamma/>
                </a:srgbClr>
              </a:gs>
              <a:gs pos="100000">
                <a:srgbClr val="1E9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4568825" y="5783263"/>
            <a:ext cx="4449763" cy="833437"/>
            <a:chOff x="2878" y="3299"/>
            <a:chExt cx="2803" cy="525"/>
          </a:xfrm>
        </p:grpSpPr>
        <p:pic>
          <p:nvPicPr>
            <p:cNvPr id="3091" name="Picture 1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466996">
              <a:off x="2878" y="3465"/>
              <a:ext cx="13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92" name="Picture 2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06917">
              <a:off x="4321" y="3299"/>
              <a:ext cx="136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127000" y="5783263"/>
            <a:ext cx="4449763" cy="833437"/>
            <a:chOff x="3014" y="3435"/>
            <a:chExt cx="2803" cy="525"/>
          </a:xfrm>
        </p:grpSpPr>
        <p:pic>
          <p:nvPicPr>
            <p:cNvPr id="3093" name="Picture 2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466996">
              <a:off x="3014" y="3601"/>
              <a:ext cx="13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94" name="Picture 2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06917">
              <a:off x="4457" y="3435"/>
              <a:ext cx="136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363" y="857250"/>
            <a:ext cx="21637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684213" y="2997200"/>
            <a:ext cx="7775575" cy="360363"/>
            <a:chOff x="204" y="2160"/>
            <a:chExt cx="5307" cy="544"/>
          </a:xfrm>
        </p:grpSpPr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204" y="2160"/>
              <a:ext cx="5307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1043" y="0"/>
                </a:cxn>
                <a:cxn ang="0">
                  <a:pos x="2132" y="499"/>
                </a:cxn>
                <a:cxn ang="0">
                  <a:pos x="3175" y="0"/>
                </a:cxn>
                <a:cxn ang="0">
                  <a:pos x="4264" y="499"/>
                </a:cxn>
                <a:cxn ang="0">
                  <a:pos x="5307" y="0"/>
                </a:cxn>
              </a:cxnLst>
              <a:rect l="0" t="0" r="r" b="b"/>
              <a:pathLst>
                <a:path w="5307" h="499">
                  <a:moveTo>
                    <a:pt x="0" y="499"/>
                  </a:moveTo>
                  <a:cubicBezTo>
                    <a:pt x="344" y="249"/>
                    <a:pt x="688" y="0"/>
                    <a:pt x="1043" y="0"/>
                  </a:cubicBezTo>
                  <a:cubicBezTo>
                    <a:pt x="1398" y="0"/>
                    <a:pt x="1777" y="499"/>
                    <a:pt x="2132" y="499"/>
                  </a:cubicBezTo>
                  <a:cubicBezTo>
                    <a:pt x="2487" y="499"/>
                    <a:pt x="2820" y="0"/>
                    <a:pt x="3175" y="0"/>
                  </a:cubicBezTo>
                  <a:cubicBezTo>
                    <a:pt x="3530" y="0"/>
                    <a:pt x="3909" y="499"/>
                    <a:pt x="4264" y="499"/>
                  </a:cubicBezTo>
                  <a:cubicBezTo>
                    <a:pt x="4619" y="499"/>
                    <a:pt x="4963" y="249"/>
                    <a:pt x="5307" y="0"/>
                  </a:cubicBezTo>
                </a:path>
              </a:pathLst>
            </a:custGeom>
            <a:noFill/>
            <a:ln w="76200" cmpd="sng">
              <a:solidFill>
                <a:srgbClr val="87CDF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204" y="2160"/>
              <a:ext cx="5307" cy="544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544" y="499"/>
                </a:cxn>
                <a:cxn ang="0">
                  <a:pos x="1587" y="0"/>
                </a:cxn>
                <a:cxn ang="0">
                  <a:pos x="2676" y="499"/>
                </a:cxn>
                <a:cxn ang="0">
                  <a:pos x="3719" y="0"/>
                </a:cxn>
                <a:cxn ang="0">
                  <a:pos x="4808" y="499"/>
                </a:cxn>
                <a:cxn ang="0">
                  <a:pos x="5307" y="272"/>
                </a:cxn>
              </a:cxnLst>
              <a:rect l="0" t="0" r="r" b="b"/>
              <a:pathLst>
                <a:path w="5307" h="544">
                  <a:moveTo>
                    <a:pt x="0" y="227"/>
                  </a:moveTo>
                  <a:cubicBezTo>
                    <a:pt x="140" y="382"/>
                    <a:pt x="280" y="537"/>
                    <a:pt x="544" y="499"/>
                  </a:cubicBezTo>
                  <a:cubicBezTo>
                    <a:pt x="808" y="461"/>
                    <a:pt x="1232" y="0"/>
                    <a:pt x="1587" y="0"/>
                  </a:cubicBezTo>
                  <a:cubicBezTo>
                    <a:pt x="1942" y="0"/>
                    <a:pt x="2321" y="499"/>
                    <a:pt x="2676" y="499"/>
                  </a:cubicBezTo>
                  <a:cubicBezTo>
                    <a:pt x="3031" y="499"/>
                    <a:pt x="3364" y="0"/>
                    <a:pt x="3719" y="0"/>
                  </a:cubicBezTo>
                  <a:cubicBezTo>
                    <a:pt x="4074" y="0"/>
                    <a:pt x="4543" y="454"/>
                    <a:pt x="4808" y="499"/>
                  </a:cubicBezTo>
                  <a:cubicBezTo>
                    <a:pt x="5073" y="544"/>
                    <a:pt x="5190" y="408"/>
                    <a:pt x="5307" y="272"/>
                  </a:cubicBezTo>
                </a:path>
              </a:pathLst>
            </a:custGeom>
            <a:noFill/>
            <a:ln w="76200" cmpd="sng">
              <a:solidFill>
                <a:srgbClr val="00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 flipV="1">
              <a:off x="204" y="2160"/>
              <a:ext cx="5307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1043" y="0"/>
                </a:cxn>
                <a:cxn ang="0">
                  <a:pos x="2132" y="499"/>
                </a:cxn>
                <a:cxn ang="0">
                  <a:pos x="3175" y="0"/>
                </a:cxn>
                <a:cxn ang="0">
                  <a:pos x="4264" y="499"/>
                </a:cxn>
                <a:cxn ang="0">
                  <a:pos x="5307" y="0"/>
                </a:cxn>
              </a:cxnLst>
              <a:rect l="0" t="0" r="r" b="b"/>
              <a:pathLst>
                <a:path w="5307" h="499">
                  <a:moveTo>
                    <a:pt x="0" y="499"/>
                  </a:moveTo>
                  <a:cubicBezTo>
                    <a:pt x="344" y="249"/>
                    <a:pt x="688" y="0"/>
                    <a:pt x="1043" y="0"/>
                  </a:cubicBezTo>
                  <a:cubicBezTo>
                    <a:pt x="1398" y="0"/>
                    <a:pt x="1777" y="499"/>
                    <a:pt x="2132" y="499"/>
                  </a:cubicBezTo>
                  <a:cubicBezTo>
                    <a:pt x="2487" y="499"/>
                    <a:pt x="2820" y="0"/>
                    <a:pt x="3175" y="0"/>
                  </a:cubicBezTo>
                  <a:cubicBezTo>
                    <a:pt x="3530" y="0"/>
                    <a:pt x="3909" y="499"/>
                    <a:pt x="4264" y="499"/>
                  </a:cubicBezTo>
                  <a:cubicBezTo>
                    <a:pt x="4619" y="499"/>
                    <a:pt x="4963" y="249"/>
                    <a:pt x="5307" y="0"/>
                  </a:cubicBezTo>
                </a:path>
              </a:pathLst>
            </a:custGeom>
            <a:noFill/>
            <a:ln w="76200" cmpd="sng">
              <a:solidFill>
                <a:srgbClr val="1E9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97638"/>
            <a:ext cx="2895600" cy="360362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FD8753-D32F-49B7-9AB1-7484BF9D7A8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E74C5-4817-4754-B776-97E432DCFF0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7820F-5DD8-4792-B039-5686B062817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3B7F-3A24-40A1-8725-C931B9C9CF8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ABCC-0F1B-49E6-AE60-8948285DE05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2E4C-0307-4E9A-9AB4-D9A6FA879B7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4AF2E-5E8E-4E55-8918-A22306B1DBB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D77B1-7E3A-412F-9BC8-A009864958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78C3-E464-4046-B4F2-8860C53D348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75F5-7E0D-415E-866C-CA927F96A94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EC8C0-EA8D-4CA1-8352-3AB333EB953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1211263"/>
            <a:chOff x="0" y="0"/>
            <a:chExt cx="5760" cy="2160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52"/>
            </a:xfrm>
            <a:prstGeom prst="rect">
              <a:avLst/>
            </a:prstGeom>
            <a:gradFill rotWithShape="1">
              <a:gsLst>
                <a:gs pos="0">
                  <a:srgbClr val="00BFFF"/>
                </a:gs>
                <a:gs pos="100000">
                  <a:srgbClr val="87CD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1752"/>
              <a:ext cx="5760" cy="408"/>
            </a:xfrm>
            <a:prstGeom prst="rect">
              <a:avLst/>
            </a:prstGeom>
            <a:gradFill rotWithShape="1">
              <a:gsLst>
                <a:gs pos="0">
                  <a:srgbClr val="87CDFA"/>
                </a:gs>
                <a:gs pos="100000">
                  <a:srgbClr val="87CDFA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0" y="5953125"/>
            <a:ext cx="9144000" cy="904875"/>
            <a:chOff x="0" y="2160"/>
            <a:chExt cx="5760" cy="2160"/>
          </a:xfrm>
        </p:grpSpPr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2160"/>
              <a:ext cx="5760" cy="1392"/>
            </a:xfrm>
            <a:prstGeom prst="rect">
              <a:avLst/>
            </a:prstGeom>
            <a:gradFill rotWithShape="1">
              <a:gsLst>
                <a:gs pos="0">
                  <a:srgbClr val="1E90FF">
                    <a:gamma/>
                    <a:tint val="0"/>
                    <a:invGamma/>
                  </a:srgbClr>
                </a:gs>
                <a:gs pos="100000">
                  <a:srgbClr val="1E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3552"/>
              <a:ext cx="5760" cy="768"/>
            </a:xfrm>
            <a:prstGeom prst="rect">
              <a:avLst/>
            </a:prstGeom>
            <a:solidFill>
              <a:srgbClr val="1E9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66075" y="114300"/>
            <a:ext cx="981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5002213" y="6386513"/>
            <a:ext cx="1816100" cy="339725"/>
            <a:chOff x="2878" y="3299"/>
            <a:chExt cx="2803" cy="525"/>
          </a:xfrm>
        </p:grpSpPr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466996">
              <a:off x="2878" y="3465"/>
              <a:ext cx="13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806917">
              <a:off x="4321" y="3299"/>
              <a:ext cx="136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6765925" y="6394450"/>
            <a:ext cx="1816100" cy="339725"/>
            <a:chOff x="2878" y="3299"/>
            <a:chExt cx="2803" cy="525"/>
          </a:xfrm>
        </p:grpSpPr>
        <p:pic>
          <p:nvPicPr>
            <p:cNvPr id="1043" name="Picture 1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466996">
              <a:off x="2878" y="3465"/>
              <a:ext cx="13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4" name="Picture 20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806917">
              <a:off x="4321" y="3299"/>
              <a:ext cx="136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34925" y="765175"/>
            <a:ext cx="9074150" cy="360363"/>
            <a:chOff x="204" y="2160"/>
            <a:chExt cx="5307" cy="544"/>
          </a:xfrm>
        </p:grpSpPr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204" y="2160"/>
              <a:ext cx="5307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1043" y="0"/>
                </a:cxn>
                <a:cxn ang="0">
                  <a:pos x="2132" y="499"/>
                </a:cxn>
                <a:cxn ang="0">
                  <a:pos x="3175" y="0"/>
                </a:cxn>
                <a:cxn ang="0">
                  <a:pos x="4264" y="499"/>
                </a:cxn>
                <a:cxn ang="0">
                  <a:pos x="5307" y="0"/>
                </a:cxn>
              </a:cxnLst>
              <a:rect l="0" t="0" r="r" b="b"/>
              <a:pathLst>
                <a:path w="5307" h="499">
                  <a:moveTo>
                    <a:pt x="0" y="499"/>
                  </a:moveTo>
                  <a:cubicBezTo>
                    <a:pt x="344" y="249"/>
                    <a:pt x="688" y="0"/>
                    <a:pt x="1043" y="0"/>
                  </a:cubicBezTo>
                  <a:cubicBezTo>
                    <a:pt x="1398" y="0"/>
                    <a:pt x="1777" y="499"/>
                    <a:pt x="2132" y="499"/>
                  </a:cubicBezTo>
                  <a:cubicBezTo>
                    <a:pt x="2487" y="499"/>
                    <a:pt x="2820" y="0"/>
                    <a:pt x="3175" y="0"/>
                  </a:cubicBezTo>
                  <a:cubicBezTo>
                    <a:pt x="3530" y="0"/>
                    <a:pt x="3909" y="499"/>
                    <a:pt x="4264" y="499"/>
                  </a:cubicBezTo>
                  <a:cubicBezTo>
                    <a:pt x="4619" y="499"/>
                    <a:pt x="4963" y="249"/>
                    <a:pt x="5307" y="0"/>
                  </a:cubicBezTo>
                </a:path>
              </a:pathLst>
            </a:custGeom>
            <a:noFill/>
            <a:ln w="762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204" y="2160"/>
              <a:ext cx="5307" cy="544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544" y="499"/>
                </a:cxn>
                <a:cxn ang="0">
                  <a:pos x="1587" y="0"/>
                </a:cxn>
                <a:cxn ang="0">
                  <a:pos x="2676" y="499"/>
                </a:cxn>
                <a:cxn ang="0">
                  <a:pos x="3719" y="0"/>
                </a:cxn>
                <a:cxn ang="0">
                  <a:pos x="4808" y="499"/>
                </a:cxn>
                <a:cxn ang="0">
                  <a:pos x="5307" y="272"/>
                </a:cxn>
              </a:cxnLst>
              <a:rect l="0" t="0" r="r" b="b"/>
              <a:pathLst>
                <a:path w="5307" h="544">
                  <a:moveTo>
                    <a:pt x="0" y="227"/>
                  </a:moveTo>
                  <a:cubicBezTo>
                    <a:pt x="140" y="382"/>
                    <a:pt x="280" y="537"/>
                    <a:pt x="544" y="499"/>
                  </a:cubicBezTo>
                  <a:cubicBezTo>
                    <a:pt x="808" y="461"/>
                    <a:pt x="1232" y="0"/>
                    <a:pt x="1587" y="0"/>
                  </a:cubicBezTo>
                  <a:cubicBezTo>
                    <a:pt x="1942" y="0"/>
                    <a:pt x="2321" y="499"/>
                    <a:pt x="2676" y="499"/>
                  </a:cubicBezTo>
                  <a:cubicBezTo>
                    <a:pt x="3031" y="499"/>
                    <a:pt x="3364" y="0"/>
                    <a:pt x="3719" y="0"/>
                  </a:cubicBezTo>
                  <a:cubicBezTo>
                    <a:pt x="4074" y="0"/>
                    <a:pt x="4543" y="454"/>
                    <a:pt x="4808" y="499"/>
                  </a:cubicBezTo>
                  <a:cubicBezTo>
                    <a:pt x="5073" y="544"/>
                    <a:pt x="5190" y="408"/>
                    <a:pt x="5307" y="272"/>
                  </a:cubicBezTo>
                </a:path>
              </a:pathLst>
            </a:custGeom>
            <a:noFill/>
            <a:ln w="762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 flipV="1">
              <a:off x="204" y="2160"/>
              <a:ext cx="5307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1043" y="0"/>
                </a:cxn>
                <a:cxn ang="0">
                  <a:pos x="2132" y="499"/>
                </a:cxn>
                <a:cxn ang="0">
                  <a:pos x="3175" y="0"/>
                </a:cxn>
                <a:cxn ang="0">
                  <a:pos x="4264" y="499"/>
                </a:cxn>
                <a:cxn ang="0">
                  <a:pos x="5307" y="0"/>
                </a:cxn>
              </a:cxnLst>
              <a:rect l="0" t="0" r="r" b="b"/>
              <a:pathLst>
                <a:path w="5307" h="499">
                  <a:moveTo>
                    <a:pt x="0" y="499"/>
                  </a:moveTo>
                  <a:cubicBezTo>
                    <a:pt x="344" y="249"/>
                    <a:pt x="688" y="0"/>
                    <a:pt x="1043" y="0"/>
                  </a:cubicBezTo>
                  <a:cubicBezTo>
                    <a:pt x="1398" y="0"/>
                    <a:pt x="1777" y="499"/>
                    <a:pt x="2132" y="499"/>
                  </a:cubicBezTo>
                  <a:cubicBezTo>
                    <a:pt x="2487" y="499"/>
                    <a:pt x="2820" y="0"/>
                    <a:pt x="3175" y="0"/>
                  </a:cubicBezTo>
                  <a:cubicBezTo>
                    <a:pt x="3530" y="0"/>
                    <a:pt x="3909" y="499"/>
                    <a:pt x="4264" y="499"/>
                  </a:cubicBezTo>
                  <a:cubicBezTo>
                    <a:pt x="4619" y="499"/>
                    <a:pt x="4963" y="249"/>
                    <a:pt x="5307" y="0"/>
                  </a:cubicBezTo>
                </a:path>
              </a:pathLst>
            </a:custGeom>
            <a:noFill/>
            <a:ln w="762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9763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5313" y="649763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9763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1506F1-A202-4EAE-873D-51FEF52DB57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E90FF"/>
        </a:buClr>
        <a:buSzPct val="120000"/>
        <a:buFont typeface="Arial" charset="0"/>
        <a:buChar char="≈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沿岸地域の震災観光復興</a:t>
            </a:r>
            <a:endParaRPr lang="ja-JP" altLang="ja-JP" sz="48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36" y="4286256"/>
            <a:ext cx="5572164" cy="1143008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宇都宮大学　中村ゼミ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rgbClr val="0070C0"/>
                </a:solidFill>
              </a:rPr>
              <a:t>佐々木・佐藤・氏家</a:t>
            </a:r>
            <a:endParaRPr lang="ja-JP" altLang="ja-JP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596" y="57148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ジョイント共通テーマ</a:t>
            </a:r>
            <a:endParaRPr kumimoji="1" lang="ja-JP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kana\Pictures\2012-11-11\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357341"/>
            <a:ext cx="4286280" cy="3211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kana\Downloads\DSC05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8244">
            <a:off x="182742" y="1825184"/>
            <a:ext cx="4189593" cy="3142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sz="4400" dirty="0" smtClean="0">
                <a:solidFill>
                  <a:schemeClr val="accent1">
                    <a:lumMod val="50000"/>
                  </a:schemeClr>
                </a:solidFill>
              </a:rPr>
              <a:t>　　　</a:t>
            </a:r>
            <a:r>
              <a:rPr kumimoji="1" lang="ja-JP" altLang="en-US" sz="4400" b="1" dirty="0" smtClean="0">
                <a:solidFill>
                  <a:schemeClr val="accent1">
                    <a:lumMod val="50000"/>
                  </a:schemeClr>
                </a:solidFill>
              </a:rPr>
              <a:t>現地</a:t>
            </a:r>
            <a:r>
              <a:rPr lang="ja-JP" altLang="en-US" sz="4400" b="1" dirty="0" smtClean="0">
                <a:solidFill>
                  <a:schemeClr val="accent1">
                    <a:lumMod val="50000"/>
                  </a:schemeClr>
                </a:solidFill>
              </a:rPr>
              <a:t>調査に行ってきました！</a:t>
            </a:r>
            <a:endParaRPr kumimoji="1" lang="en-US" altLang="ja-JP" b="1" dirty="0" smtClean="0"/>
          </a:p>
          <a:p>
            <a:pPr algn="r">
              <a:buNone/>
            </a:pPr>
            <a:r>
              <a:rPr lang="ja-JP" altLang="en-US" sz="3600" dirty="0" smtClean="0"/>
              <a:t>　　　</a:t>
            </a:r>
            <a:r>
              <a:rPr lang="en-US" altLang="ja-JP" sz="3600" dirty="0" smtClean="0"/>
              <a:t>2012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10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12</a:t>
            </a:r>
            <a:r>
              <a:rPr lang="ja-JP" altLang="en-US" sz="3600" dirty="0" smtClean="0"/>
              <a:t>日</a:t>
            </a:r>
            <a:endParaRPr lang="en-US" altLang="ja-JP" sz="3600" dirty="0" smtClean="0"/>
          </a:p>
          <a:p>
            <a:pPr algn="r">
              <a:buNone/>
            </a:pPr>
            <a:r>
              <a:rPr lang="ja-JP" altLang="en-US" sz="3600" dirty="0" smtClean="0"/>
              <a:t>　　　　　</a:t>
            </a:r>
            <a:r>
              <a:rPr lang="en-US" altLang="ja-JP" sz="3600" dirty="0" smtClean="0"/>
              <a:t>10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24</a:t>
            </a:r>
            <a:r>
              <a:rPr lang="ja-JP" altLang="en-US" sz="3600" dirty="0" smtClean="0"/>
              <a:t>日</a:t>
            </a:r>
            <a:endParaRPr lang="en-US" altLang="ja-JP" sz="3600" dirty="0" smtClean="0"/>
          </a:p>
          <a:p>
            <a:pPr algn="r">
              <a:buNone/>
            </a:pPr>
            <a:endParaRPr lang="en-US" altLang="ja-JP" sz="3600" dirty="0" smtClean="0"/>
          </a:p>
          <a:p>
            <a:pPr algn="r">
              <a:buNone/>
            </a:pP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震災による観光産業における変化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 smtClean="0"/>
              <a:t>大洗町商工観光課にてインタビュー</a:t>
            </a:r>
            <a:endParaRPr lang="en-US" altLang="ja-JP" sz="3600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</p:txBody>
      </p:sp>
      <p:pic>
        <p:nvPicPr>
          <p:cNvPr id="4" name="図 3" descr="C:\Users\kana\Pictures\2012-11-11\7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64360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6429388" y="585789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①</a:t>
            </a:r>
            <a:r>
              <a:rPr kumimoji="1" lang="ja-JP" altLang="en-US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海水浴客</a:t>
            </a:r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の変化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en-US" altLang="ja-JP" sz="3600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lang="en-US" altLang="ja-JP" dirty="0" smtClean="0"/>
          </a:p>
          <a:p>
            <a:pPr algn="ctr">
              <a:buNone/>
            </a:pPr>
            <a:r>
              <a:rPr lang="ja-JP" altLang="en-US" b="1" dirty="0" smtClean="0"/>
              <a:t>北関東</a:t>
            </a:r>
            <a:r>
              <a:rPr lang="ja-JP" altLang="en-US" dirty="0" smtClean="0"/>
              <a:t>からの海水浴客は回復しつつある</a:t>
            </a:r>
            <a:endParaRPr lang="en-US" altLang="ja-JP" dirty="0" smtClean="0"/>
          </a:p>
          <a:p>
            <a:pPr algn="ctr">
              <a:buNone/>
            </a:pPr>
            <a:r>
              <a:rPr kumimoji="1" lang="ja-JP" altLang="en-US" b="1" dirty="0" smtClean="0"/>
              <a:t>首都圏</a:t>
            </a:r>
            <a:r>
              <a:rPr kumimoji="1" lang="ja-JP" altLang="en-US" dirty="0" smtClean="0"/>
              <a:t>からは回復していない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/>
        </p:nvGraphicFramePr>
        <p:xfrm>
          <a:off x="642910" y="1214422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721C-7AEB-4899-934F-B6D274576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B69721C-7AEB-4899-934F-B6D274576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7BD20-C4F8-496C-A9E2-D89B0B36C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407BD20-C4F8-496C-A9E2-D89B0B36C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6AE91-5D46-4CB4-9396-363E1EC4E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E46AE91-5D46-4CB4-9396-363E1EC4E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A10F43-B36C-490B-8D13-0475E9AE8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8A10F43-B36C-490B-8D13-0475E9AE8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68D67-5FE1-41C4-88D8-FA89D9EFA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6468D67-5FE1-41C4-88D8-FA89D9EFA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BC148-2E3B-46EC-9DB6-D465E3E9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BB0BC148-2E3B-46EC-9DB6-D465E3E9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na\Downloads\写真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3143272" cy="2357454"/>
          </a:xfrm>
          <a:prstGeom prst="rect">
            <a:avLst/>
          </a:prstGeom>
          <a:noFill/>
        </p:spPr>
      </p:pic>
      <p:sp>
        <p:nvSpPr>
          <p:cNvPr id="6" name="円形吹き出し 5"/>
          <p:cNvSpPr/>
          <p:nvPr/>
        </p:nvSpPr>
        <p:spPr>
          <a:xfrm>
            <a:off x="4572000" y="4500570"/>
            <a:ext cx="2286016" cy="928694"/>
          </a:xfrm>
          <a:prstGeom prst="wedgeEllipseCallout">
            <a:avLst>
              <a:gd name="adj1" fmla="val -46693"/>
              <a:gd name="adj2" fmla="val 681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観光客回復のための対策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286148"/>
          </a:xfrm>
        </p:spPr>
        <p:txBody>
          <a:bodyPr/>
          <a:lstStyle/>
          <a:p>
            <a:r>
              <a:rPr kumimoji="1" lang="ja-JP" altLang="en-US" sz="3600" dirty="0" smtClean="0">
                <a:solidFill>
                  <a:schemeClr val="accent2">
                    <a:lumMod val="25000"/>
                  </a:schemeClr>
                </a:solidFill>
              </a:rPr>
              <a:t>避難マニュアル</a:t>
            </a:r>
            <a:endParaRPr kumimoji="1" lang="en-US" altLang="ja-JP" sz="36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20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buNone/>
            </a:pPr>
            <a:endParaRPr kumimoji="1" lang="en-US" altLang="ja-JP" sz="20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buNone/>
            </a:pPr>
            <a:endParaRPr kumimoji="1" lang="en-US" altLang="ja-JP" sz="20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2">
                    <a:lumMod val="25000"/>
                  </a:schemeClr>
                </a:solidFill>
              </a:rPr>
              <a:t>観光</a:t>
            </a:r>
            <a:r>
              <a:rPr lang="ja-JP" altLang="en-US" sz="3600" dirty="0" smtClean="0">
                <a:solidFill>
                  <a:schemeClr val="accent2">
                    <a:lumMod val="25000"/>
                  </a:schemeClr>
                </a:solidFill>
              </a:rPr>
              <a:t>キャラバン</a:t>
            </a:r>
            <a:endParaRPr lang="en-US" altLang="ja-JP" sz="36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栃木、群馬、埼玉、東京、長野で大洗をアピール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大洗の名産や季節に合わせた料理の試食</a:t>
            </a: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pic>
        <p:nvPicPr>
          <p:cNvPr id="4" name="図 3" descr="あんこう鍋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643446"/>
            <a:ext cx="2857520" cy="201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4857752" y="471488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5">
                    <a:lumMod val="50000"/>
                  </a:schemeClr>
                </a:solidFill>
              </a:rPr>
              <a:t>あんこう鍋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5142" y="3214686"/>
            <a:ext cx="192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（現地調査より）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観光客回復のための対策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>
                <a:solidFill>
                  <a:schemeClr val="accent5">
                    <a:lumMod val="25000"/>
                  </a:schemeClr>
                </a:solidFill>
              </a:rPr>
              <a:t>大洗町トラベラーズクーポンの</a:t>
            </a:r>
            <a:r>
              <a:rPr lang="ja-JP" altLang="en-US" sz="3600" dirty="0" smtClean="0">
                <a:solidFill>
                  <a:schemeClr val="accent5">
                    <a:lumMod val="25000"/>
                  </a:schemeClr>
                </a:solidFill>
              </a:rPr>
              <a:t>配布</a:t>
            </a:r>
            <a:endParaRPr lang="en-US" altLang="ja-JP" sz="36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r">
              <a:buNone/>
            </a:pPr>
            <a:r>
              <a:rPr lang="ja-JP" altLang="en-US" dirty="0">
                <a:solidFill>
                  <a:schemeClr val="accent5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5">
                    <a:lumMod val="25000"/>
                  </a:schemeClr>
                </a:solidFill>
              </a:rPr>
              <a:t>　　　　　　　　　（</a:t>
            </a:r>
            <a:r>
              <a:rPr lang="en-US" altLang="ja-JP" dirty="0" smtClean="0">
                <a:solidFill>
                  <a:schemeClr val="accent5">
                    <a:lumMod val="25000"/>
                  </a:schemeClr>
                </a:solidFill>
              </a:rPr>
              <a:t>2012</a:t>
            </a:r>
            <a:r>
              <a:rPr lang="ja-JP" altLang="en-US" dirty="0" smtClean="0">
                <a:solidFill>
                  <a:schemeClr val="accent5">
                    <a:lumMod val="25000"/>
                  </a:schemeClr>
                </a:solidFill>
              </a:rPr>
              <a:t>年</a:t>
            </a:r>
            <a:r>
              <a:rPr lang="en-US" altLang="ja-JP" dirty="0" smtClean="0">
                <a:solidFill>
                  <a:schemeClr val="accent5">
                    <a:lumMod val="25000"/>
                  </a:schemeClr>
                </a:solidFill>
              </a:rPr>
              <a:t>11</a:t>
            </a:r>
            <a:r>
              <a:rPr lang="ja-JP" altLang="en-US" dirty="0" smtClean="0">
                <a:solidFill>
                  <a:schemeClr val="accent5">
                    <a:lumMod val="25000"/>
                  </a:schemeClr>
                </a:solidFill>
              </a:rPr>
              <a:t>月よりスタート）</a:t>
            </a:r>
            <a:endParaRPr lang="en-US" altLang="ja-JP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r>
              <a:rPr lang="ja-JP" altLang="en-US" dirty="0"/>
              <a:t>　　</a:t>
            </a:r>
            <a:r>
              <a:rPr lang="en-US" altLang="ja-JP" dirty="0" smtClean="0"/>
              <a:t>2000</a:t>
            </a:r>
            <a:r>
              <a:rPr lang="ja-JP" altLang="en-US" dirty="0"/>
              <a:t>円分のクーポン券を宿泊客に</a:t>
            </a:r>
            <a:endParaRPr lang="en-US" altLang="ja-JP" dirty="0"/>
          </a:p>
          <a:p>
            <a:pPr algn="ctr">
              <a:buNone/>
            </a:pPr>
            <a:r>
              <a:rPr lang="ja-JP" altLang="en-US" dirty="0" smtClean="0"/>
              <a:t>　　</a:t>
            </a:r>
            <a:endParaRPr lang="en-US" altLang="ja-JP" dirty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ja-JP" altLang="en-US" b="1" dirty="0" smtClean="0">
                <a:solidFill>
                  <a:schemeClr val="accent5">
                    <a:lumMod val="25000"/>
                  </a:schemeClr>
                </a:solidFill>
              </a:rPr>
              <a:t>町の商店・観光施設を活性化！</a:t>
            </a:r>
            <a:endParaRPr lang="en-US" altLang="ja-JP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4" name="図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14818"/>
            <a:ext cx="4929190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下矢印 4"/>
          <p:cNvSpPr/>
          <p:nvPr/>
        </p:nvSpPr>
        <p:spPr>
          <a:xfrm>
            <a:off x="3071802" y="3071810"/>
            <a:ext cx="1000132" cy="5000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観光客回復のための対策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 smtClean="0">
                <a:solidFill>
                  <a:schemeClr val="accent5">
                    <a:lumMod val="25000"/>
                  </a:schemeClr>
                </a:solidFill>
              </a:rPr>
              <a:t>海辺でのイベント</a:t>
            </a:r>
            <a:endParaRPr lang="en-US" altLang="ja-JP" sz="36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r>
              <a:rPr lang="ja-JP" altLang="en-US" sz="3600" dirty="0">
                <a:solidFill>
                  <a:schemeClr val="accent5">
                    <a:lumMod val="25000"/>
                  </a:schemeClr>
                </a:solidFill>
              </a:rPr>
              <a:t>　</a:t>
            </a:r>
            <a:r>
              <a:rPr lang="ja-JP" altLang="en-US" dirty="0" smtClean="0"/>
              <a:t>・元気いばらき！夏のグルメ屋台村＆サーフィンフェスティバル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・ビーチボール大会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・花火大会　　　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sz="3200" dirty="0" smtClean="0">
                <a:solidFill>
                  <a:schemeClr val="accent5">
                    <a:lumMod val="25000"/>
                  </a:schemeClr>
                </a:solidFill>
              </a:rPr>
              <a:t>その他</a:t>
            </a:r>
            <a:endParaRPr lang="en-US" altLang="ja-JP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r>
              <a:rPr lang="ja-JP" altLang="en-US" dirty="0" smtClean="0"/>
              <a:t>県により団体用バスを無料提供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 descr="http://sphotos-g.ak.fbcdn.net/hphotos-ak-ash4/483381_392724784110445_1520746604_n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857496"/>
            <a:ext cx="314324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対角する 2 つの角を丸めた四角形 8"/>
          <p:cNvSpPr/>
          <p:nvPr/>
        </p:nvSpPr>
        <p:spPr>
          <a:xfrm>
            <a:off x="4143372" y="3786190"/>
            <a:ext cx="4572032" cy="228601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町役場へのインタビューのまとめ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285861"/>
            <a:ext cx="8143932" cy="4714908"/>
          </a:xfrm>
        </p:spPr>
        <p:txBody>
          <a:bodyPr/>
          <a:lstStyle/>
          <a:p>
            <a:r>
              <a:rPr kumimoji="1" lang="ja-JP" altLang="en-US" dirty="0" smtClean="0"/>
              <a:t>震災後、大洗町の観光業は、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>
                <a:solidFill>
                  <a:srgbClr val="7030A0"/>
                </a:solidFill>
              </a:rPr>
              <a:t>風評被害</a:t>
            </a:r>
            <a:r>
              <a:rPr kumimoji="1" lang="ja-JP" altLang="en-US" dirty="0" smtClean="0"/>
              <a:t>により大きく打撃を受けた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様々な対策を実施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・</a:t>
            </a:r>
            <a:r>
              <a:rPr kumimoji="1" lang="ja-JP" altLang="en-US" dirty="0" smtClean="0"/>
              <a:t>安全対策の徹底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・地域の特産を</a:t>
            </a:r>
            <a:r>
              <a:rPr lang="en-US" altLang="ja-JP" dirty="0" smtClean="0"/>
              <a:t>PR</a:t>
            </a: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・イベント開催で地域活性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・お得感を出して集客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1785918" y="2428868"/>
            <a:ext cx="1071570" cy="78581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059" name="Picture 3" descr="C:\Users\kana\AppData\Local\Microsoft\Windows\Temporary Internet Files\Content.IE5\9IY2FFE3\MC9004298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71942"/>
            <a:ext cx="1600200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 : せん孔テープ 4"/>
          <p:cNvSpPr/>
          <p:nvPr/>
        </p:nvSpPr>
        <p:spPr>
          <a:xfrm>
            <a:off x="571472" y="2143116"/>
            <a:ext cx="8215370" cy="142876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４．大洗町漁業の状況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sz="3200" dirty="0" smtClean="0"/>
              <a:t>　</a:t>
            </a:r>
            <a:r>
              <a:rPr kumimoji="1" lang="ja-JP" altLang="en-US" sz="3200" dirty="0" smtClean="0">
                <a:solidFill>
                  <a:schemeClr val="accent2">
                    <a:lumMod val="25000"/>
                  </a:schemeClr>
                </a:solidFill>
              </a:rPr>
              <a:t>大洗の観光</a:t>
            </a:r>
            <a:endParaRPr kumimoji="1" lang="en-US" altLang="ja-JP" sz="32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3200" dirty="0" smtClean="0"/>
              <a:t>新鮮な</a:t>
            </a:r>
            <a:r>
              <a:rPr kumimoji="1" lang="ja-JP" altLang="en-US" sz="3200" dirty="0" smtClean="0">
                <a:solidFill>
                  <a:srgbClr val="0033CC"/>
                </a:solidFill>
              </a:rPr>
              <a:t>海産物</a:t>
            </a:r>
            <a:r>
              <a:rPr kumimoji="1" lang="ja-JP" altLang="en-US" sz="3200" dirty="0" smtClean="0"/>
              <a:t>が売り　</a:t>
            </a:r>
            <a:r>
              <a:rPr kumimoji="1" lang="ja-JP" altLang="en-US" dirty="0" smtClean="0"/>
              <a:t>　　　　　</a:t>
            </a:r>
            <a:endParaRPr kumimoji="1" lang="en-US" altLang="ja-JP" sz="3200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r>
              <a:rPr kumimoji="1" lang="ja-JP" altLang="en-US" dirty="0" smtClean="0"/>
              <a:t>大洗町漁業協同組合</a:t>
            </a:r>
            <a:endParaRPr kumimoji="1" lang="en-US" altLang="ja-JP" dirty="0"/>
          </a:p>
          <a:p>
            <a:pPr>
              <a:buNone/>
            </a:pPr>
            <a:r>
              <a:rPr lang="ja-JP" altLang="en-US" dirty="0" smtClean="0"/>
              <a:t>　　大洗町農林水産課　へインタビュー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sp>
        <p:nvSpPr>
          <p:cNvPr id="4" name="ストライプ矢印 3"/>
          <p:cNvSpPr/>
          <p:nvPr/>
        </p:nvSpPr>
        <p:spPr>
          <a:xfrm>
            <a:off x="4572000" y="2500306"/>
            <a:ext cx="1071570" cy="642942"/>
          </a:xfrm>
          <a:prstGeom prst="stripedRightArrow">
            <a:avLst>
              <a:gd name="adj1" fmla="val 572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577" name="Picture 1" descr="C:\Users\kana\AppData\Local\Microsoft\Windows\Temporary Internet Files\Content.IE5\8Z8C5FT8\MC9003342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429000"/>
            <a:ext cx="2000264" cy="2519978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786446" y="25003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3200" b="1" dirty="0" smtClean="0">
                <a:solidFill>
                  <a:srgbClr val="0033CC"/>
                </a:solidFill>
              </a:rPr>
              <a:t>漁業</a:t>
            </a:r>
            <a:r>
              <a:rPr lang="ja-JP" altLang="en-US" sz="3200" dirty="0" smtClean="0"/>
              <a:t>が重要！</a:t>
            </a:r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/>
          <p:cNvSpPr/>
          <p:nvPr/>
        </p:nvSpPr>
        <p:spPr>
          <a:xfrm>
            <a:off x="500034" y="4357694"/>
            <a:ext cx="3929090" cy="1714512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港の被災と復旧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713288"/>
          </a:xfrm>
        </p:spPr>
        <p:txBody>
          <a:bodyPr/>
          <a:lstStyle/>
          <a:p>
            <a:r>
              <a:rPr kumimoji="1" lang="ja-JP" altLang="en-US" dirty="0" smtClean="0"/>
              <a:t>地震発生後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津波により船が流され、漁協関連施設</a:t>
            </a:r>
            <a:r>
              <a:rPr lang="ja-JP" altLang="en-US" dirty="0" smtClean="0"/>
              <a:t>も浸水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地震発生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日後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役場職員、漁業関連者による復旧作業開始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348" y="3857628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役場職員</a:t>
            </a:r>
            <a:r>
              <a:rPr kumimoji="1" lang="ja-JP" altLang="en-US" sz="2800" dirty="0"/>
              <a:t>・</a:t>
            </a:r>
            <a:r>
              <a:rPr lang="ja-JP" altLang="en-US" sz="2800" dirty="0" smtClean="0"/>
              <a:t>漁協職員の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660066"/>
                </a:solidFill>
              </a:rPr>
              <a:t>適切な判断、復旧計画</a:t>
            </a:r>
            <a:endParaRPr lang="en-US" altLang="ja-JP" sz="2800" dirty="0" smtClean="0">
              <a:solidFill>
                <a:srgbClr val="660066"/>
              </a:solidFill>
            </a:endParaRPr>
          </a:p>
          <a:p>
            <a:endParaRPr kumimoji="1" lang="en-US" altLang="ja-JP" sz="2800" dirty="0" smtClean="0">
              <a:solidFill>
                <a:srgbClr val="660066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4910" y="471488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震災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ヶ月後には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漁に戻ることができた</a:t>
            </a:r>
            <a:endParaRPr kumimoji="1" lang="ja-JP" altLang="en-US" sz="2800" dirty="0"/>
          </a:p>
        </p:txBody>
      </p:sp>
      <p:sp>
        <p:nvSpPr>
          <p:cNvPr id="11" name="右矢印 10"/>
          <p:cNvSpPr/>
          <p:nvPr/>
        </p:nvSpPr>
        <p:spPr>
          <a:xfrm>
            <a:off x="4500562" y="4786322"/>
            <a:ext cx="714380" cy="7143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巻き 4"/>
          <p:cNvSpPr/>
          <p:nvPr/>
        </p:nvSpPr>
        <p:spPr>
          <a:xfrm>
            <a:off x="642910" y="2000240"/>
            <a:ext cx="4286280" cy="214314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漁業の状況と対策（１）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412875"/>
            <a:ext cx="8186766" cy="4087827"/>
          </a:xfrm>
        </p:spPr>
        <p:txBody>
          <a:bodyPr/>
          <a:lstStyle/>
          <a:p>
            <a:r>
              <a:rPr kumimoji="1" lang="ja-JP" altLang="en-US" sz="3200" dirty="0" smtClean="0"/>
              <a:t>魚規制</a:t>
            </a:r>
            <a:endParaRPr kumimoji="1" lang="en-US" altLang="ja-JP" sz="3200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sz="3200" dirty="0" smtClean="0"/>
              <a:t>国の規定：</a:t>
            </a:r>
            <a:r>
              <a:rPr kumimoji="1" lang="en-US" altLang="ja-JP" sz="3200" dirty="0" smtClean="0"/>
              <a:t>100Bq</a:t>
            </a:r>
          </a:p>
          <a:p>
            <a:pPr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茨城県の規定：</a:t>
            </a:r>
            <a:r>
              <a:rPr lang="en-US" altLang="ja-JP" sz="3200" dirty="0" smtClean="0"/>
              <a:t>50Bq</a:t>
            </a:r>
          </a:p>
          <a:p>
            <a:pPr>
              <a:buNone/>
            </a:pPr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　</a:t>
            </a:r>
            <a:endParaRPr kumimoji="1" lang="en-US" altLang="ja-JP" sz="3200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基準を厳しくすることで</a:t>
            </a:r>
            <a:r>
              <a:rPr lang="ja-JP" altLang="en-US" sz="3600" dirty="0" smtClean="0">
                <a:solidFill>
                  <a:schemeClr val="accent2">
                    <a:lumMod val="25000"/>
                  </a:schemeClr>
                </a:solidFill>
              </a:rPr>
              <a:t>安全性</a:t>
            </a:r>
            <a:r>
              <a:rPr lang="ja-JP" altLang="en-US" sz="3600" dirty="0" smtClean="0"/>
              <a:t>を確保！</a:t>
            </a:r>
            <a:endParaRPr lang="en-US" altLang="ja-JP" sz="3600" dirty="0" smtClean="0"/>
          </a:p>
          <a:p>
            <a:pPr>
              <a:buNone/>
            </a:pPr>
            <a:endParaRPr lang="en-US" altLang="ja-JP" sz="3600" dirty="0" smtClean="0"/>
          </a:p>
          <a:p>
            <a:pPr>
              <a:buNone/>
            </a:pPr>
            <a:endParaRPr lang="en-US" altLang="ja-JP" sz="3600" dirty="0" smtClean="0"/>
          </a:p>
          <a:p>
            <a:pPr>
              <a:buNone/>
            </a:pPr>
            <a:endParaRPr lang="en-US" altLang="ja-JP" sz="3600" dirty="0" smtClean="0"/>
          </a:p>
          <a:p>
            <a:pPr>
              <a:buNone/>
            </a:pPr>
            <a:endParaRPr kumimoji="1" lang="en-US" altLang="ja-JP" sz="3600" dirty="0" smtClean="0"/>
          </a:p>
        </p:txBody>
      </p:sp>
      <p:sp>
        <p:nvSpPr>
          <p:cNvPr id="6" name="下矢印 5"/>
          <p:cNvSpPr/>
          <p:nvPr/>
        </p:nvSpPr>
        <p:spPr>
          <a:xfrm>
            <a:off x="1214414" y="4286256"/>
            <a:ext cx="928694" cy="928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4" name="AutoShape 2" descr="http://t2.gstatic.com/images?q=tbn:ANd9GcTsOVrhc8_cy4w6GAZ3RukX6umCqt3F0vo3zpiMyWSby4cIJXHG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3556" name="Picture 4" descr="http://t2.gstatic.com/images?q=tbn:ANd9GcTsOVrhc8_cy4w6GAZ3RukX6umCqt3F0vo3zpiMyWSby4cIJXHG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143380"/>
            <a:ext cx="1785950" cy="1203717"/>
          </a:xfrm>
          <a:prstGeom prst="rect">
            <a:avLst/>
          </a:prstGeom>
          <a:noFill/>
        </p:spPr>
      </p:pic>
      <p:pic>
        <p:nvPicPr>
          <p:cNvPr id="7170" name="Picture 2" descr="C:\Users\kana\Pictures\2012-11-11\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3" y="857232"/>
            <a:ext cx="4095747" cy="307181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5572132" y="40005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（大洗漁協直売所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　　　　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発 1 4"/>
          <p:cNvSpPr/>
          <p:nvPr/>
        </p:nvSpPr>
        <p:spPr>
          <a:xfrm>
            <a:off x="2643174" y="4429132"/>
            <a:ext cx="3500462" cy="142876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000232" y="1142984"/>
            <a:ext cx="5214974" cy="23574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１．はじめに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000528"/>
          </a:xfrm>
        </p:spPr>
        <p:txBody>
          <a:bodyPr/>
          <a:lstStyle/>
          <a:p>
            <a:pPr algn="ctr">
              <a:buNone/>
            </a:pPr>
            <a:r>
              <a:rPr kumimoji="1" lang="en-US" altLang="ja-JP" sz="3200" dirty="0" smtClean="0"/>
              <a:t>2011</a:t>
            </a:r>
            <a:r>
              <a:rPr kumimoji="1" lang="ja-JP" altLang="en-US" sz="3200" dirty="0" smtClean="0"/>
              <a:t>年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月</a:t>
            </a:r>
            <a:r>
              <a:rPr kumimoji="1" lang="en-US" altLang="ja-JP" sz="3200" dirty="0" smtClean="0"/>
              <a:t>11</a:t>
            </a:r>
            <a:r>
              <a:rPr kumimoji="1" lang="ja-JP" altLang="en-US" sz="3200" dirty="0" smtClean="0"/>
              <a:t>日</a:t>
            </a:r>
            <a:endParaRPr kumimoji="1" lang="en-US" altLang="ja-JP" sz="3200" dirty="0" smtClean="0"/>
          </a:p>
          <a:p>
            <a:pPr algn="ctr">
              <a:buNone/>
            </a:pPr>
            <a:r>
              <a:rPr lang="ja-JP" altLang="en-US" sz="3200" dirty="0" smtClean="0"/>
              <a:t>　東北地方太平洋沖地震</a:t>
            </a:r>
            <a:endParaRPr lang="en-US" altLang="ja-JP" sz="3200" dirty="0" smtClean="0"/>
          </a:p>
          <a:p>
            <a:pPr algn="ctr">
              <a:buNone/>
            </a:pPr>
            <a:r>
              <a:rPr kumimoji="1" lang="ja-JP" altLang="en-US" sz="3200" dirty="0" smtClean="0"/>
              <a:t>原発事故</a:t>
            </a:r>
            <a:endParaRPr kumimoji="1" lang="en-US" altLang="ja-JP" sz="3200" dirty="0" smtClean="0"/>
          </a:p>
          <a:p>
            <a:pPr algn="ctr">
              <a:buNone/>
            </a:pPr>
            <a:endParaRPr lang="en-US" altLang="ja-JP" dirty="0" smtClean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kumimoji="1" lang="ja-JP" altLang="en-US" sz="3600" dirty="0" smtClean="0"/>
              <a:t>風評被害</a:t>
            </a:r>
            <a:endParaRPr kumimoji="1" lang="en-US" altLang="ja-JP" sz="3600" dirty="0"/>
          </a:p>
          <a:p>
            <a:pPr algn="ctr">
              <a:buNone/>
            </a:pP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714744" y="3571876"/>
            <a:ext cx="1428760" cy="107157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漁業の状況と対策（２）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/>
          <a:lstStyle/>
          <a:p>
            <a:r>
              <a:rPr kumimoji="1" lang="ja-JP" altLang="en-US" dirty="0" smtClean="0"/>
              <a:t>魚の値段・・・震災後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割～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割減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現在やや回復し</a:t>
            </a:r>
            <a:r>
              <a:rPr lang="en-US" altLang="ja-JP" dirty="0" smtClean="0"/>
              <a:t>2</a:t>
            </a:r>
            <a:r>
              <a:rPr lang="ja-JP" altLang="en-US" dirty="0" smtClean="0"/>
              <a:t>割減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魚の風評被害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b="1" dirty="0" smtClean="0"/>
              <a:t>「大洗産」</a:t>
            </a:r>
            <a:r>
              <a:rPr lang="ja-JP" altLang="en-US" dirty="0" smtClean="0"/>
              <a:t>が選ばれなくなってしまった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sz="3200" dirty="0" smtClean="0">
                <a:solidFill>
                  <a:schemeClr val="accent2">
                    <a:lumMod val="25000"/>
                  </a:schemeClr>
                </a:solidFill>
              </a:rPr>
              <a:t>お客さんの前でアピール！</a:t>
            </a:r>
            <a:endParaRPr kumimoji="1" lang="en-US" altLang="ja-JP" sz="32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1857356" y="3714752"/>
            <a:ext cx="785818" cy="5000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 descr="C:\Users\kana\Pictures\2012-11-11\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876"/>
            <a:ext cx="4000496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3357554" y="564357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（大洗の海鮮丼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漁業の状況と対策（３）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「かあちゃんの店」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大洗町の漁師の奥さんたちによるレストラン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pic>
        <p:nvPicPr>
          <p:cNvPr id="4" name="図 3" descr="G:\DCIM\101MSDCF\DSC0516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14620"/>
            <a:ext cx="41434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kana\Pictures\2012-11-11\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1"/>
            <a:ext cx="4000528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500826" y="58578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（現地にて撮影）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4829180" cy="93503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大洗港の様子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C:\Users\kana\Pictures\2012-11-11\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762502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kana\Pictures\2012-11-11\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750477" cy="50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500166" y="585789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 : 書類 4"/>
          <p:cNvSpPr/>
          <p:nvPr/>
        </p:nvSpPr>
        <p:spPr>
          <a:xfrm>
            <a:off x="500034" y="2214554"/>
            <a:ext cx="3571900" cy="214314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93503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５．宿泊施設における震災からの影響と対策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/>
          <a:lstStyle/>
          <a:p>
            <a:r>
              <a:rPr kumimoji="1" lang="ja-JP" altLang="en-US" dirty="0" smtClean="0"/>
              <a:t>大洗町内宿泊施設の方々へインタビュー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ホテル（大洗ホテル）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民宿（大勘荘）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旅館（肴屋本店）</a:t>
            </a:r>
            <a:endParaRPr kumimoji="1" lang="ja-JP" altLang="en-US" dirty="0"/>
          </a:p>
        </p:txBody>
      </p:sp>
      <p:pic>
        <p:nvPicPr>
          <p:cNvPr id="20481" name="Picture 1" descr="C:\Users\kana\AppData\Local\Microsoft\Windows\Temporary Internet Files\Content.IE5\9IY2FFE3\MC9004460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572008"/>
            <a:ext cx="2286016" cy="1557312"/>
          </a:xfrm>
          <a:prstGeom prst="rect">
            <a:avLst/>
          </a:prstGeom>
          <a:noFill/>
        </p:spPr>
      </p:pic>
      <p:pic>
        <p:nvPicPr>
          <p:cNvPr id="9218" name="Picture 2" descr="C:\Users\kana\Pictures\2012-11-11\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4664374" cy="350046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572264" y="550070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214282" y="1071546"/>
            <a:ext cx="7715304" cy="4929222"/>
          </a:xfrm>
          <a:prstGeom prst="wedgeRoundRectCallout">
            <a:avLst>
              <a:gd name="adj1" fmla="val 57342"/>
              <a:gd name="adj2" fmla="val 378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宿泊施設における震災による影響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54617"/>
          </a:xfrm>
        </p:spPr>
        <p:txBody>
          <a:bodyPr/>
          <a:lstStyle/>
          <a:p>
            <a:r>
              <a:rPr lang="ja-JP" altLang="en-US" dirty="0" smtClean="0"/>
              <a:t>ホテル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43</a:t>
            </a:r>
            <a:r>
              <a:rPr kumimoji="1" lang="ja-JP" altLang="en-US" dirty="0" smtClean="0"/>
              <a:t>日間休業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年の宿泊客数・・・</a:t>
            </a:r>
            <a:r>
              <a:rPr lang="en-US" altLang="ja-JP" dirty="0" smtClean="0"/>
              <a:t>60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pPr>
              <a:buNone/>
            </a:pPr>
            <a:endParaRPr kumimoji="1" lang="en-US" altLang="ja-JP" sz="1600" dirty="0"/>
          </a:p>
          <a:p>
            <a:r>
              <a:rPr lang="ja-JP" altLang="en-US" dirty="0" smtClean="0"/>
              <a:t>民宿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キャンセル予約が相次ぐ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年夏の宿泊客数・・・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％</a:t>
            </a:r>
            <a:endParaRPr kumimoji="1" lang="en-US" altLang="ja-JP" dirty="0" smtClean="0"/>
          </a:p>
          <a:p>
            <a:pPr>
              <a:buNone/>
            </a:pPr>
            <a:endParaRPr lang="en-US" altLang="ja-JP" sz="1600" dirty="0"/>
          </a:p>
          <a:p>
            <a:r>
              <a:rPr kumimoji="1" lang="ja-JP" altLang="en-US" dirty="0" smtClean="0"/>
              <a:t>旅館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震災後</a:t>
            </a:r>
            <a:r>
              <a:rPr lang="en-US" altLang="ja-JP" dirty="0" smtClean="0"/>
              <a:t>2</a:t>
            </a:r>
            <a:r>
              <a:rPr lang="ja-JP" altLang="en-US" dirty="0" smtClean="0"/>
              <a:t>ヶ月間　工事関係者による利用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2066" y="114298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（インタビューより）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メモ 3"/>
          <p:cNvSpPr/>
          <p:nvPr/>
        </p:nvSpPr>
        <p:spPr>
          <a:xfrm>
            <a:off x="357158" y="2214554"/>
            <a:ext cx="8286808" cy="371477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宿泊客獲得のための対策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ホテル</a:t>
            </a:r>
            <a:endParaRPr kumimoji="1" lang="en-US" altLang="ja-JP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kumimoji="1" lang="en-US" altLang="ja-JP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復興支援団体の受け入れ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宿泊特別料金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県内セールスを強化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旅行代理店による旅行コースに組み込む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震災公演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へ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の出席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宿泊客の宿泊動機の調査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  <p:pic>
        <p:nvPicPr>
          <p:cNvPr id="18434" name="Picture 2" descr="C:\Users\kana\AppData\Local\Microsoft\Windows\Temporary Internet Files\Content.IE5\ZB143S6U\MC900383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214422"/>
            <a:ext cx="1714512" cy="2350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na\Pictures\2012-11-11\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1428736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メモ 3"/>
          <p:cNvSpPr/>
          <p:nvPr/>
        </p:nvSpPr>
        <p:spPr>
          <a:xfrm>
            <a:off x="214282" y="1785926"/>
            <a:ext cx="5715040" cy="164307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宿泊客獲得のための対策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4713288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旅館</a:t>
            </a:r>
            <a:endParaRPr kumimoji="1" lang="en-US" altLang="ja-JP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dirty="0" smtClean="0"/>
              <a:t>ホームページの改良</a:t>
            </a:r>
            <a:endParaRPr lang="en-US" altLang="ja-JP" dirty="0" smtClean="0"/>
          </a:p>
          <a:p>
            <a:r>
              <a:rPr kumimoji="1" lang="ja-JP" altLang="en-US" dirty="0"/>
              <a:t>シングル</a:t>
            </a:r>
            <a:r>
              <a:rPr kumimoji="1" lang="ja-JP" altLang="en-US" dirty="0" smtClean="0"/>
              <a:t>利用客用のプランを作成</a:t>
            </a:r>
            <a:endParaRPr kumimoji="1" lang="en-US" altLang="ja-JP" dirty="0" smtClean="0"/>
          </a:p>
        </p:txBody>
      </p:sp>
      <p:pic>
        <p:nvPicPr>
          <p:cNvPr id="17409" name="Picture 1" descr="C:\Users\kana\AppData\Local\Microsoft\Windows\Temporary Internet Files\Content.IE5\ZB143S6U\MC9003835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1428760" cy="195846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643702" y="521495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矢印吹き出し 3"/>
          <p:cNvSpPr/>
          <p:nvPr/>
        </p:nvSpPr>
        <p:spPr>
          <a:xfrm>
            <a:off x="1357290" y="4000504"/>
            <a:ext cx="6286544" cy="192882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宿泊客獲得のための対策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875"/>
            <a:ext cx="7972452" cy="2516191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全体</a:t>
            </a:r>
            <a:endParaRPr kumimoji="1" lang="en-US" altLang="ja-JP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kumimoji="1" lang="ja-JP" altLang="en-US" sz="3600" b="1" dirty="0" smtClean="0">
                <a:solidFill>
                  <a:srgbClr val="1E90FF"/>
                </a:solidFill>
              </a:rPr>
              <a:t>各宿泊施設同士のネットワーク</a:t>
            </a:r>
            <a:endParaRPr kumimoji="1" lang="en-US" altLang="ja-JP" sz="3600" b="1" dirty="0" smtClean="0">
              <a:solidFill>
                <a:srgbClr val="1E90FF"/>
              </a:solidFill>
            </a:endParaRPr>
          </a:p>
          <a:p>
            <a:pPr algn="ctr">
              <a:buNone/>
            </a:pPr>
            <a:endParaRPr lang="en-US" altLang="ja-JP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buNone/>
            </a:pPr>
            <a:endParaRPr lang="en-US" altLang="ja-JP" dirty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kumimoji="1" lang="ja-JP" altLang="en-US" dirty="0" smtClean="0">
                <a:solidFill>
                  <a:schemeClr val="accent2">
                    <a:lumMod val="25000"/>
                  </a:schemeClr>
                </a:solidFill>
              </a:rPr>
              <a:t>　</a:t>
            </a:r>
            <a:endParaRPr kumimoji="1" lang="en-US" altLang="ja-JP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buNone/>
            </a:pPr>
            <a:endParaRPr lang="en-US" altLang="ja-JP" sz="3600" b="1" dirty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kumimoji="1" lang="ja-JP" altLang="en-US" sz="3600" b="1" dirty="0" smtClean="0">
                <a:solidFill>
                  <a:schemeClr val="accent2">
                    <a:lumMod val="25000"/>
                  </a:schemeClr>
                </a:solidFill>
              </a:rPr>
              <a:t>情報交換・復興事業の協力</a:t>
            </a:r>
            <a:endParaRPr kumimoji="1" lang="en-US" altLang="ja-JP" sz="36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buNone/>
            </a:pPr>
            <a:endParaRPr kumimoji="1" lang="en-US" altLang="ja-JP" dirty="0" smtClean="0">
              <a:solidFill>
                <a:schemeClr val="accent2">
                  <a:lumMod val="25000"/>
                </a:schemeClr>
              </a:solidFill>
            </a:endParaRPr>
          </a:p>
          <a:p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107" name="Picture 3" descr="C:\Users\kana\AppData\Local\Microsoft\Windows\Temporary Internet Files\Content.IE5\9IY2FFE3\MC9004420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6058"/>
            <a:ext cx="232024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2012</a:t>
            </a:r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年までの回復状況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b="1" dirty="0" smtClean="0">
                <a:solidFill>
                  <a:schemeClr val="accent5">
                    <a:lumMod val="50000"/>
                  </a:schemeClr>
                </a:solidFill>
              </a:rPr>
              <a:t>ホテル</a:t>
            </a:r>
            <a:endParaRPr kumimoji="1" lang="en-US" altLang="ja-JP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宿泊客数は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年の</a:t>
            </a:r>
            <a:r>
              <a:rPr lang="en-US" altLang="ja-JP" dirty="0" smtClean="0"/>
              <a:t>70</a:t>
            </a:r>
            <a:r>
              <a:rPr lang="ja-JP" altLang="en-US" dirty="0" smtClean="0"/>
              <a:t>％まで回復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客層：首都圏から　震災前の</a:t>
            </a:r>
            <a:r>
              <a:rPr kumimoji="1" lang="en-US" altLang="ja-JP" dirty="0" smtClean="0"/>
              <a:t>60</a:t>
            </a:r>
            <a:r>
              <a:rPr kumimoji="1" lang="ja-JP" altLang="en-US" dirty="0" smtClean="0"/>
              <a:t>％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北関東から　震災前の</a:t>
            </a:r>
            <a:r>
              <a:rPr lang="en-US" altLang="ja-JP" dirty="0" smtClean="0"/>
              <a:t>70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/>
          </a:p>
          <a:p>
            <a:r>
              <a:rPr lang="ja-JP" altLang="en-US" sz="3200" b="1" dirty="0" smtClean="0">
                <a:solidFill>
                  <a:schemeClr val="accent5">
                    <a:lumMod val="50000"/>
                  </a:schemeClr>
                </a:solidFill>
              </a:rPr>
              <a:t>民宿</a:t>
            </a:r>
            <a:endParaRPr lang="en-US" altLang="ja-JP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震災前の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％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客層：常連さんが多い</a:t>
            </a:r>
            <a:endParaRPr kumimoji="1" lang="ja-JP" altLang="en-US" dirty="0"/>
          </a:p>
        </p:txBody>
      </p:sp>
      <p:pic>
        <p:nvPicPr>
          <p:cNvPr id="48131" name="Picture 3" descr="C:\Users\kana\AppData\Local\Microsoft\Windows\Temporary Internet Files\Content.IE5\9IY2FFE3\MC9004418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857628"/>
            <a:ext cx="2571768" cy="2082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2012</a:t>
            </a:r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年までの回復状況　</a:t>
            </a:r>
            <a:r>
              <a:rPr kumimoji="1"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（</a:t>
            </a:r>
            <a:r>
              <a:rPr lang="ja-JP" alt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インタビューより）</a:t>
            </a:r>
            <a:endParaRPr kumimoji="1" lang="ja-JP" altLang="en-US" sz="2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b="1" dirty="0" smtClean="0">
                <a:solidFill>
                  <a:schemeClr val="accent5">
                    <a:lumMod val="50000"/>
                  </a:schemeClr>
                </a:solidFill>
              </a:rPr>
              <a:t>旅館</a:t>
            </a:r>
            <a:endParaRPr kumimoji="1" lang="en-US" altLang="ja-JP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食事のみの利用客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首都圏からの客数が回復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東北からの客層も増加</a:t>
            </a:r>
            <a:endParaRPr kumimoji="1" lang="ja-JP" altLang="en-US" dirty="0"/>
          </a:p>
        </p:txBody>
      </p:sp>
      <p:pic>
        <p:nvPicPr>
          <p:cNvPr id="49154" name="Picture 2" descr="C:\Users\kana\AppData\Local\Microsoft\Windows\Temporary Internet Files\Content.IE5\KMAWR9RG\MM9002346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2124086" cy="2325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風評被害による観光における変化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コンテンツ プレースホルダ 11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929718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000496" y="6072206"/>
            <a:ext cx="557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（出典：東京新聞、産経ニュースなど）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0EE0C3-B9D7-4E47-AAC8-3280EA45A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AD0EE0C3-B9D7-4E47-AAC8-3280EA45A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43A06E-A8A3-400A-BD44-1585562CC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8443A06E-A8A3-400A-BD44-1585562CC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4CA2C5-2DE3-4697-B825-703F9FBF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2A4CA2C5-2DE3-4697-B825-703F9FBF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AAD06F-AFDD-4085-BE6B-2533F060C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2CAAD06F-AFDD-4085-BE6B-2533F060C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523854-7C17-4577-ADF8-998CA1B49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22523854-7C17-4577-ADF8-998CA1B49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2819DF-648F-41B9-9679-5F8A5E4E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D52819DF-648F-41B9-9679-5F8A5E4E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宿泊施設の方々へのインタビューから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図表 3"/>
          <p:cNvGraphicFramePr/>
          <p:nvPr/>
        </p:nvGraphicFramePr>
        <p:xfrm>
          <a:off x="642910" y="1142984"/>
          <a:ext cx="8001056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kana\AppData\Local\Microsoft\Windows\Temporary Internet Files\Content.IE5\9IY2FFE3\MC9003520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500174"/>
            <a:ext cx="2000264" cy="1560407"/>
          </a:xfrm>
          <a:prstGeom prst="rect">
            <a:avLst/>
          </a:prstGeom>
          <a:noFill/>
        </p:spPr>
      </p:pic>
      <p:pic>
        <p:nvPicPr>
          <p:cNvPr id="2052" name="Picture 4" descr="C:\Users\kana\AppData\Local\Microsoft\Windows\Temporary Internet Files\Content.IE5\8Z8C5FT8\MC90002239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86322"/>
            <a:ext cx="1838858" cy="139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E0F74-E76F-4A97-A474-E762EC7CC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D7E0F74-E76F-4A97-A474-E762EC7CC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1499E-FE74-42CF-80A9-769504C0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D81499E-FE74-42CF-80A9-769504C05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E74A3-CF93-43E4-AA6D-7C86A1F9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52E74A3-CF93-43E4-AA6D-7C86A1F9C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ana\Pictures\2012-11-11\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643314"/>
            <a:ext cx="4286247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宿泊施設の方々へのインタビューから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713288"/>
          </a:xfrm>
        </p:spPr>
        <p:txBody>
          <a:bodyPr/>
          <a:lstStyle/>
          <a:p>
            <a:r>
              <a:rPr kumimoji="1" lang="ja-JP" altLang="en-US" dirty="0" smtClean="0"/>
              <a:t>宿泊施設の方々が今後町に求めること</a:t>
            </a:r>
            <a:endParaRPr kumimoji="1" lang="en-US" altLang="ja-JP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dirty="0" smtClean="0"/>
              <a:t>　・町内の宿泊施設の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復興意欲</a:t>
            </a:r>
            <a:r>
              <a:rPr lang="ja-JP" altLang="en-US" dirty="0" smtClean="0"/>
              <a:t>をさらにあげる</a:t>
            </a: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　・各県への</a:t>
            </a:r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キャンペーン</a:t>
            </a:r>
            <a:r>
              <a:rPr kumimoji="1" lang="ja-JP" altLang="en-US" dirty="0" smtClean="0"/>
              <a:t>の継続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若手の力</a:t>
            </a:r>
            <a:r>
              <a:rPr lang="ja-JP" altLang="en-US" dirty="0" smtClean="0"/>
              <a:t>を活用したイベントの開催</a:t>
            </a:r>
            <a:endParaRPr kumimoji="1" lang="ja-JP" altLang="en-US" dirty="0"/>
          </a:p>
        </p:txBody>
      </p:sp>
      <p:sp>
        <p:nvSpPr>
          <p:cNvPr id="4" name="左中かっこ 3"/>
          <p:cNvSpPr/>
          <p:nvPr/>
        </p:nvSpPr>
        <p:spPr>
          <a:xfrm>
            <a:off x="214282" y="2000240"/>
            <a:ext cx="428628" cy="17145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14612" y="585789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形吹き出し 13"/>
          <p:cNvSpPr/>
          <p:nvPr/>
        </p:nvSpPr>
        <p:spPr>
          <a:xfrm>
            <a:off x="6286512" y="4000504"/>
            <a:ext cx="2214578" cy="785818"/>
          </a:xfrm>
          <a:prstGeom prst="wedgeEllipseCallout">
            <a:avLst>
              <a:gd name="adj1" fmla="val -53981"/>
              <a:gd name="adj2" fmla="val 608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形吹き出し 12"/>
          <p:cNvSpPr/>
          <p:nvPr/>
        </p:nvSpPr>
        <p:spPr>
          <a:xfrm>
            <a:off x="6215074" y="2928934"/>
            <a:ext cx="1143008" cy="857256"/>
          </a:xfrm>
          <a:prstGeom prst="wedgeEllipseCallout">
            <a:avLst>
              <a:gd name="adj1" fmla="val -60269"/>
              <a:gd name="adj2" fmla="val 760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形吹き出し 11"/>
          <p:cNvSpPr/>
          <p:nvPr/>
        </p:nvSpPr>
        <p:spPr>
          <a:xfrm>
            <a:off x="642910" y="3857628"/>
            <a:ext cx="2286016" cy="928694"/>
          </a:xfrm>
          <a:prstGeom prst="wedgeEllipseCallout">
            <a:avLst>
              <a:gd name="adj1" fmla="val 60857"/>
              <a:gd name="adj2" fmla="val 4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10"/>
          <p:cNvSpPr/>
          <p:nvPr/>
        </p:nvSpPr>
        <p:spPr>
          <a:xfrm>
            <a:off x="785786" y="2857496"/>
            <a:ext cx="2000264" cy="928694"/>
          </a:xfrm>
          <a:prstGeom prst="wedgeEllipseCallout">
            <a:avLst>
              <a:gd name="adj1" fmla="val 65444"/>
              <a:gd name="adj2" fmla="val 555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６．その他の関連事業（１）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dirty="0" smtClean="0"/>
              <a:t>アニメ「ガールズ＆パンツァー」</a:t>
            </a:r>
            <a:endParaRPr kumimoji="1" lang="en-US" altLang="ja-JP" sz="3200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ja-JP" altLang="en-US" sz="3200" dirty="0" smtClean="0">
                <a:solidFill>
                  <a:schemeClr val="accent5">
                    <a:lumMod val="50000"/>
                  </a:schemeClr>
                </a:solidFill>
              </a:rPr>
              <a:t>大洗の観光名所や特産の</a:t>
            </a:r>
            <a:r>
              <a:rPr kumimoji="1" lang="ja-JP" altLang="en-US" sz="3200" dirty="0" smtClean="0">
                <a:solidFill>
                  <a:schemeClr val="accent5">
                    <a:lumMod val="50000"/>
                  </a:schemeClr>
                </a:solidFill>
              </a:rPr>
              <a:t>宣伝効果</a:t>
            </a:r>
            <a:endParaRPr kumimoji="1" lang="en-US" altLang="ja-JP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/>
              <a:t>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4" name="図 3" descr="「ガールズ＆パンツァー」キービジュアル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6058"/>
            <a:ext cx="2571768" cy="3316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071538" y="307181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あんこう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407194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アウトレット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388" y="307181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海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264" y="41433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大洗高校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その他の関連事業（２）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875"/>
            <a:ext cx="8686800" cy="4713288"/>
          </a:xfrm>
        </p:spPr>
        <p:txBody>
          <a:bodyPr/>
          <a:lstStyle/>
          <a:p>
            <a:r>
              <a:rPr kumimoji="1" lang="ja-JP" altLang="en-US" sz="3200" dirty="0" smtClean="0"/>
              <a:t>観光施設周遊バス</a:t>
            </a:r>
            <a:r>
              <a:rPr lang="ja-JP" altLang="en-US" sz="3200" dirty="0" smtClean="0"/>
              <a:t>の運行</a:t>
            </a:r>
            <a:endParaRPr lang="en-US" altLang="ja-JP" sz="3200" dirty="0" smtClean="0"/>
          </a:p>
          <a:p>
            <a:pPr>
              <a:buNone/>
            </a:pP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ひたちなか・大洗沿岸の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「三浜地域」</a:t>
            </a:r>
            <a:r>
              <a:rPr kumimoji="1" lang="ja-JP" altLang="en-US" dirty="0" smtClean="0"/>
              <a:t>において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集客力のある施設をバスで結んで</a:t>
            </a:r>
            <a:r>
              <a:rPr kumimoji="1" lang="ja-JP" altLang="en-US" dirty="0" smtClean="0">
                <a:solidFill>
                  <a:schemeClr val="accent5">
                    <a:lumMod val="25000"/>
                  </a:schemeClr>
                </a:solidFill>
              </a:rPr>
              <a:t>回遊性を高める！</a:t>
            </a:r>
            <a:endParaRPr kumimoji="1" lang="en-US" altLang="ja-JP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pic>
        <p:nvPicPr>
          <p:cNvPr id="14337" name="Picture 1" descr="C:\Users\kana\AppData\Local\Microsoft\Windows\Temporary Internet Files\Content.IE5\KMAWR9RG\MC9002226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86190"/>
            <a:ext cx="2786082" cy="2156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929322" y="557214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（出典：茨城新聞記事）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28596" y="3286124"/>
            <a:ext cx="4857816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その他の関連事業（３）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785926"/>
            <a:ext cx="7972452" cy="4713288"/>
          </a:xfrm>
        </p:spPr>
        <p:txBody>
          <a:bodyPr/>
          <a:lstStyle/>
          <a:p>
            <a:r>
              <a:rPr lang="ja-JP" altLang="en-US" sz="3200" dirty="0" smtClean="0"/>
              <a:t>“がん</a:t>
            </a:r>
            <a:r>
              <a:rPr lang="ja-JP" altLang="en-US" sz="3200" dirty="0" err="1" smtClean="0"/>
              <a:t>ばっぺ</a:t>
            </a:r>
            <a:r>
              <a:rPr lang="ja-JP" altLang="en-US" sz="3200" dirty="0" smtClean="0"/>
              <a:t>！大洗”</a:t>
            </a:r>
            <a:endParaRPr lang="en-US" altLang="ja-JP" sz="3200" dirty="0" smtClean="0"/>
          </a:p>
          <a:p>
            <a:pPr>
              <a:buNone/>
            </a:pPr>
            <a:r>
              <a:rPr lang="ja-JP" altLang="en-US" sz="3200" dirty="0" smtClean="0"/>
              <a:t>　　缶バッジ、ステッカーの販売</a:t>
            </a:r>
            <a:endParaRPr lang="en-US" altLang="ja-JP" sz="3200" dirty="0" smtClean="0"/>
          </a:p>
          <a:p>
            <a:pPr>
              <a:buNone/>
            </a:pPr>
            <a:endParaRPr lang="ja-JP" altLang="en-US" dirty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dirty="0" smtClean="0"/>
              <a:t>2011</a:t>
            </a:r>
            <a:r>
              <a:rPr lang="ja-JP" altLang="en-US" dirty="0"/>
              <a:t>年</a:t>
            </a:r>
            <a:r>
              <a:rPr lang="en-US" dirty="0"/>
              <a:t>6</a:t>
            </a:r>
            <a:r>
              <a:rPr lang="ja-JP" altLang="en-US" dirty="0"/>
              <a:t>月～</a:t>
            </a:r>
            <a:r>
              <a:rPr lang="en-US" dirty="0"/>
              <a:t>9</a:t>
            </a:r>
            <a:r>
              <a:rPr lang="ja-JP" altLang="en-US" dirty="0"/>
              <a:t>月の売り上げ</a:t>
            </a:r>
          </a:p>
          <a:p>
            <a:pPr>
              <a:buNone/>
            </a:pPr>
            <a:r>
              <a:rPr lang="ja-JP" altLang="en-US" dirty="0" smtClean="0"/>
              <a:t>　　　・</a:t>
            </a:r>
            <a:r>
              <a:rPr lang="ja-JP" altLang="en-US" dirty="0"/>
              <a:t>缶バッチ　</a:t>
            </a:r>
            <a:r>
              <a:rPr lang="en-US" dirty="0"/>
              <a:t>37548</a:t>
            </a:r>
            <a:r>
              <a:rPr lang="ja-JP" altLang="en-US" dirty="0"/>
              <a:t>個</a:t>
            </a:r>
          </a:p>
          <a:p>
            <a:pPr>
              <a:buNone/>
            </a:pPr>
            <a:r>
              <a:rPr lang="ja-JP" altLang="en-US" dirty="0" smtClean="0"/>
              <a:t>　　　・</a:t>
            </a:r>
            <a:r>
              <a:rPr lang="ja-JP" altLang="en-US" dirty="0"/>
              <a:t>ステッカー　</a:t>
            </a:r>
            <a:r>
              <a:rPr lang="en-US" dirty="0"/>
              <a:t>13410</a:t>
            </a:r>
            <a:r>
              <a:rPr lang="ja-JP" altLang="en-US" dirty="0"/>
              <a:t>枚　　</a:t>
            </a:r>
            <a:r>
              <a:rPr lang="en-US" dirty="0"/>
              <a:t> </a:t>
            </a:r>
            <a:endParaRPr lang="ja-JP" altLang="en-US" dirty="0"/>
          </a:p>
          <a:p>
            <a:pPr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9290" y="3286124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収入の</a:t>
            </a:r>
            <a:r>
              <a:rPr kumimoji="1" lang="en-US" altLang="ja-JP" sz="2800" b="1" dirty="0" smtClean="0"/>
              <a:t>53</a:t>
            </a:r>
            <a:r>
              <a:rPr lang="en-US" altLang="ja-JP" sz="2800" b="1" dirty="0" smtClean="0"/>
              <a:t>.5</a:t>
            </a:r>
            <a:r>
              <a:rPr lang="ja-JP" altLang="en-US" sz="2800" b="1" dirty="0" smtClean="0"/>
              <a:t>％</a:t>
            </a:r>
            <a:endParaRPr lang="en-US" altLang="ja-JP" sz="2800" b="1" dirty="0" smtClean="0"/>
          </a:p>
          <a:p>
            <a:r>
              <a:rPr kumimoji="1" lang="ja-JP" altLang="en-US" sz="2800" dirty="0" smtClean="0">
                <a:solidFill>
                  <a:schemeClr val="accent5">
                    <a:lumMod val="50000"/>
                  </a:schemeClr>
                </a:solidFill>
              </a:rPr>
              <a:t>大洗町災害義援金として寄付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214942" y="3929066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G:\DCIM\101MSDCF\DSC0517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30600" y="901810"/>
            <a:ext cx="2847403" cy="2513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4357686" y="5715016"/>
            <a:ext cx="500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（出典：がん</a:t>
            </a:r>
            <a:r>
              <a:rPr kumimoji="1" lang="ja-JP" altLang="en-US" sz="2000" dirty="0" err="1" smtClean="0"/>
              <a:t>ばっぺ</a:t>
            </a:r>
            <a:r>
              <a:rPr kumimoji="1" lang="ja-JP" altLang="en-US" sz="2000" dirty="0" smtClean="0"/>
              <a:t>！茨城　ホームページ）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ひたちなか市の事例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13288"/>
          </a:xfrm>
        </p:spPr>
        <p:txBody>
          <a:bodyPr/>
          <a:lstStyle/>
          <a:p>
            <a:r>
              <a:rPr kumimoji="1" lang="ja-JP" altLang="en-US" dirty="0" smtClean="0"/>
              <a:t>国営ひたちなか海浜公園</a:t>
            </a:r>
            <a:endParaRPr kumimoji="1" lang="en-US" altLang="ja-JP" dirty="0" smtClean="0"/>
          </a:p>
          <a:p>
            <a:r>
              <a:rPr lang="ja-JP" altLang="en-US" dirty="0" smtClean="0"/>
              <a:t>海水浴場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ja-JP" altLang="en-US" sz="3200" dirty="0" smtClean="0">
                <a:solidFill>
                  <a:srgbClr val="660066"/>
                </a:solidFill>
              </a:rPr>
              <a:t>復興への取り組み</a:t>
            </a:r>
            <a:endParaRPr lang="en-US" altLang="ja-JP" sz="32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kumimoji="1"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43570" y="171448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観光地</a:t>
            </a:r>
            <a:endParaRPr kumimoji="1" lang="ja-JP" altLang="en-US" sz="3600" dirty="0"/>
          </a:p>
        </p:txBody>
      </p:sp>
      <p:sp>
        <p:nvSpPr>
          <p:cNvPr id="5" name="右中かっこ 4"/>
          <p:cNvSpPr/>
          <p:nvPr/>
        </p:nvSpPr>
        <p:spPr>
          <a:xfrm>
            <a:off x="5000628" y="1285860"/>
            <a:ext cx="571504" cy="135732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2143108" y="2500306"/>
            <a:ext cx="642942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6" name="Picture 2" descr="C:\Users\kana\Pictures\2012-11-11\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2928934"/>
            <a:ext cx="4524375" cy="3393281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785918" y="550070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（ひたちなか市役所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285720" y="1214422"/>
            <a:ext cx="8215338" cy="2357454"/>
          </a:xfrm>
          <a:prstGeom prst="cloudCallout">
            <a:avLst>
              <a:gd name="adj1" fmla="val 50132"/>
              <a:gd name="adj2" fmla="val 357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13288"/>
          </a:xfrm>
        </p:spPr>
        <p:txBody>
          <a:bodyPr/>
          <a:lstStyle/>
          <a:p>
            <a:pPr>
              <a:buNone/>
            </a:pPr>
            <a:r>
              <a:rPr lang="ja-JP" altLang="en-US" sz="3200" dirty="0" smtClean="0"/>
              <a:t>しかし</a:t>
            </a:r>
            <a:r>
              <a:rPr lang="en-US" altLang="ja-JP" sz="3200" dirty="0" smtClean="0"/>
              <a:t>…</a:t>
            </a:r>
          </a:p>
          <a:p>
            <a:pPr>
              <a:buNone/>
            </a:pPr>
            <a:r>
              <a:rPr lang="ja-JP" altLang="en-US" sz="3200" dirty="0" smtClean="0"/>
              <a:t>　市が復興の現状をあまり把握できていない？</a:t>
            </a:r>
            <a:endParaRPr lang="en-US" altLang="ja-JP" sz="3200" dirty="0" smtClean="0"/>
          </a:p>
          <a:p>
            <a:pPr>
              <a:buNone/>
            </a:pPr>
            <a:r>
              <a:rPr lang="ja-JP" altLang="en-US" sz="3200" dirty="0" smtClean="0"/>
              <a:t>　市と各施設、市民との関係性が薄い？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3314" name="Picture 2" descr="C:\Users\kana\Downloads\DSC05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071933" cy="305395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643438" y="585789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結論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86868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000364" y="292893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rgbClr val="1E90FF"/>
                </a:solidFill>
              </a:rPr>
              <a:t>観光地大洗の</a:t>
            </a:r>
            <a:endParaRPr kumimoji="1" lang="en-US" altLang="ja-JP" sz="3600" b="1" dirty="0" smtClean="0">
              <a:solidFill>
                <a:srgbClr val="1E90FF"/>
              </a:solidFill>
            </a:endParaRPr>
          </a:p>
          <a:p>
            <a:pPr algn="ctr"/>
            <a:r>
              <a:rPr kumimoji="1" lang="ja-JP" altLang="en-US" sz="3600" b="1" dirty="0" smtClean="0">
                <a:solidFill>
                  <a:srgbClr val="1E90FF"/>
                </a:solidFill>
              </a:rPr>
              <a:t>まちづくり</a:t>
            </a:r>
            <a:endParaRPr kumimoji="1" lang="ja-JP" altLang="en-US" sz="3600" b="1" dirty="0">
              <a:solidFill>
                <a:srgbClr val="1E90FF"/>
              </a:solidFill>
            </a:endParaRPr>
          </a:p>
        </p:txBody>
      </p:sp>
      <p:pic>
        <p:nvPicPr>
          <p:cNvPr id="3074" name="Picture 2" descr="C:\Users\kana\AppData\Local\Microsoft\Windows\Temporary Internet Files\Content.IE5\9IY2FFE3\MC90029287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071942"/>
            <a:ext cx="1821485" cy="139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C5A4B6-96E1-432A-ACB6-6764104C3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2C5A4B6-96E1-432A-ACB6-6764104C3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2C5A4B6-96E1-432A-ACB6-6764104C3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3686C6-903E-4D60-844C-6A124C6B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8D3686C6-903E-4D60-844C-6A124C6B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8D3686C6-903E-4D60-844C-6A124C6B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9C7CAA-BD8C-497C-85A3-C264BCF6E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049C7CAA-BD8C-497C-85A3-C264BCF6E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049C7CAA-BD8C-497C-85A3-C264BCF6E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9E785D-52D8-43B2-A827-8B9E78C0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D49E785D-52D8-43B2-A827-8B9E78C0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D49E785D-52D8-43B2-A827-8B9E78C0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FFFAED-E94D-4776-8651-0B595A74A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56FFFAED-E94D-4776-8651-0B595A74A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56FFFAED-E94D-4776-8651-0B595A74A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0DE4FA-72BC-4262-A625-936045894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870DE4FA-72BC-4262-A625-936045894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870DE4FA-72BC-4262-A625-936045894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65A405-705B-456C-A6C3-2E99CE62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2B65A405-705B-456C-A6C3-2E99CE62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B65A405-705B-456C-A6C3-2E99CE62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C3B796-4C5E-4E2A-B968-640444A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09C3B796-4C5E-4E2A-B968-640444A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9C3B796-4C5E-4E2A-B968-640444A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A891CC-CEAD-4FA4-9532-BEDDA278D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CEA891CC-CEAD-4FA4-9532-BEDDA278D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CEA891CC-CEAD-4FA4-9532-BEDDA278D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BDF982-A6A7-45AB-97DB-CD0B5907A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B2BDF982-A6A7-45AB-97DB-CD0B5907A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B2BDF982-A6A7-45AB-97DB-CD0B5907A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00100" y="1285860"/>
            <a:ext cx="7715304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ja-JP" altLang="en-US" sz="3200" b="1" dirty="0" smtClean="0">
                <a:solidFill>
                  <a:srgbClr val="7030A0"/>
                </a:solidFill>
              </a:rPr>
              <a:t>復興の進度</a:t>
            </a:r>
            <a:endParaRPr lang="en-US" altLang="ja-JP" sz="32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地域間でそのまま比較することはできない</a:t>
            </a:r>
            <a:endParaRPr lang="en-US" altLang="ja-JP" sz="3200" dirty="0" smtClean="0"/>
          </a:p>
          <a:p>
            <a:pPr>
              <a:buNone/>
            </a:pPr>
            <a:endParaRPr kumimoji="1" lang="en-US" altLang="ja-JP" dirty="0"/>
          </a:p>
          <a:p>
            <a:pPr algn="ctr"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algn="ctr">
              <a:buNone/>
            </a:pPr>
            <a:r>
              <a:rPr lang="ja-JP" altLang="en-US" sz="3200" dirty="0" smtClean="0"/>
              <a:t>被害の度合い</a:t>
            </a:r>
            <a:endParaRPr lang="en-US" altLang="ja-JP" sz="3200" dirty="0" smtClean="0"/>
          </a:p>
          <a:p>
            <a:pPr algn="ctr">
              <a:buNone/>
            </a:pPr>
            <a:r>
              <a:rPr lang="ja-JP" altLang="en-US" sz="3200" dirty="0" smtClean="0"/>
              <a:t>原発からの距離</a:t>
            </a:r>
            <a:endParaRPr lang="en-US" altLang="ja-JP" sz="3200" dirty="0" smtClean="0"/>
          </a:p>
          <a:p>
            <a:pPr algn="ctr">
              <a:buNone/>
            </a:pPr>
            <a:r>
              <a:rPr lang="ja-JP" altLang="en-US" sz="3200" dirty="0" smtClean="0"/>
              <a:t>市や町の規模</a:t>
            </a: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5" name="上矢印 4"/>
          <p:cNvSpPr/>
          <p:nvPr/>
        </p:nvSpPr>
        <p:spPr>
          <a:xfrm>
            <a:off x="4143372" y="2786058"/>
            <a:ext cx="1000132" cy="78581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5" name="Picture 1" descr="C:\Users\kana\AppData\Local\Microsoft\Windows\Temporary Internet Files\Content.IE5\ZB143S6U\MC9000786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143380"/>
            <a:ext cx="1785950" cy="1754133"/>
          </a:xfrm>
          <a:prstGeom prst="rect">
            <a:avLst/>
          </a:prstGeom>
          <a:noFill/>
        </p:spPr>
      </p:pic>
      <p:sp>
        <p:nvSpPr>
          <p:cNvPr id="6" name="左大かっこ 5"/>
          <p:cNvSpPr/>
          <p:nvPr/>
        </p:nvSpPr>
        <p:spPr>
          <a:xfrm>
            <a:off x="3000364" y="3643314"/>
            <a:ext cx="214314" cy="1714512"/>
          </a:xfrm>
          <a:prstGeom prst="lef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13288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しかし</a:t>
            </a:r>
            <a:r>
              <a:rPr kumimoji="1" lang="en-US" altLang="ja-JP" dirty="0" smtClean="0"/>
              <a:t>…</a:t>
            </a: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風評被害にある多くの地域で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graphicFrame>
        <p:nvGraphicFramePr>
          <p:cNvPr id="4" name="図表 3"/>
          <p:cNvGraphicFramePr/>
          <p:nvPr/>
        </p:nvGraphicFramePr>
        <p:xfrm>
          <a:off x="1071538" y="3000372"/>
          <a:ext cx="6715172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kana\AppData\Local\Microsoft\Windows\Temporary Internet Files\Content.IE5\8Z8C5FT8\MC90022228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357298"/>
            <a:ext cx="2163470" cy="164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EB9A96-4BDF-463B-9D08-A55D4CB29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0EB9A96-4BDF-463B-9D08-A55D4CB29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0EB9A96-4BDF-463B-9D08-A55D4CB29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B3814-6629-4453-A3D7-93DBBBA18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A1B3814-6629-4453-A3D7-93DBBBA18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A1B3814-6629-4453-A3D7-93DBBBA18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74108-6C2B-4FC3-9E51-87E7150AB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B74108-6C2B-4FC3-9E51-87E7150AB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B74108-6C2B-4FC3-9E51-87E7150AB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4C3B6-33B6-40C6-A9B2-B13574216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8D4C3B6-33B6-40C6-A9B2-B13574216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8D4C3B6-33B6-40C6-A9B2-B13574216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1071538" y="3286124"/>
            <a:ext cx="6858048" cy="257176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矢印吹き出し 3"/>
          <p:cNvSpPr/>
          <p:nvPr/>
        </p:nvSpPr>
        <p:spPr>
          <a:xfrm>
            <a:off x="2857488" y="1071546"/>
            <a:ext cx="3286148" cy="135732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sz="4800" dirty="0" smtClean="0"/>
              <a:t>風評被害</a:t>
            </a:r>
            <a:endParaRPr kumimoji="1" lang="en-US" altLang="ja-JP" sz="4800" dirty="0" smtClean="0"/>
          </a:p>
          <a:p>
            <a:pPr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sz="4000" dirty="0" smtClean="0"/>
              <a:t>多くの地域の観光業に影響</a:t>
            </a:r>
            <a:endParaRPr lang="en-US" altLang="ja-JP" sz="4000" dirty="0" smtClean="0"/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被災地の観光業の現状は？</a:t>
            </a:r>
            <a:endParaRPr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どんな対策が行われている？</a:t>
            </a:r>
            <a:endParaRPr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どんな対策が必要？</a:t>
            </a:r>
            <a:endParaRPr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対角する 2 つの角を切り取った四角形 3"/>
          <p:cNvSpPr/>
          <p:nvPr/>
        </p:nvSpPr>
        <p:spPr>
          <a:xfrm>
            <a:off x="857224" y="1857364"/>
            <a:ext cx="7786742" cy="150019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214422"/>
            <a:ext cx="8072494" cy="5197493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sz="4000" b="1" dirty="0" smtClean="0">
                <a:solidFill>
                  <a:srgbClr val="1E90FF"/>
                </a:solidFill>
              </a:rPr>
              <a:t>大洗町</a:t>
            </a:r>
            <a:endParaRPr kumimoji="1" lang="en-US" altLang="ja-JP" sz="4000" b="1" dirty="0" smtClean="0">
              <a:solidFill>
                <a:srgbClr val="1E90FF"/>
              </a:solidFill>
            </a:endParaRPr>
          </a:p>
          <a:p>
            <a:pPr algn="ctr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まちと地域住民とが一体となった</a:t>
            </a:r>
            <a:endParaRPr lang="en-US" altLang="ja-JP" sz="3600" dirty="0" smtClean="0"/>
          </a:p>
          <a:p>
            <a:pPr algn="ctr">
              <a:buNone/>
            </a:pPr>
            <a:r>
              <a:rPr lang="ja-JP" altLang="en-US" sz="3600" dirty="0" smtClean="0"/>
              <a:t>活力ある復興体制</a:t>
            </a:r>
            <a:endParaRPr lang="en-US" altLang="ja-JP" sz="3600" dirty="0" smtClean="0"/>
          </a:p>
          <a:p>
            <a:pPr algn="ctr">
              <a:buNone/>
            </a:pPr>
            <a:endParaRPr kumimoji="1" lang="en-US" altLang="ja-JP" sz="3600" dirty="0"/>
          </a:p>
          <a:p>
            <a:pPr algn="ctr">
              <a:buNone/>
            </a:pPr>
            <a:endParaRPr lang="en-US" altLang="ja-JP" sz="3600" dirty="0" smtClean="0"/>
          </a:p>
          <a:p>
            <a:pPr algn="ctr">
              <a:buNone/>
            </a:pPr>
            <a:r>
              <a:rPr kumimoji="1" lang="ja-JP" altLang="en-US" sz="3600" b="1" dirty="0">
                <a:solidFill>
                  <a:schemeClr val="accent2">
                    <a:lumMod val="50000"/>
                  </a:schemeClr>
                </a:solidFill>
              </a:rPr>
              <a:t>震災</a:t>
            </a:r>
            <a:r>
              <a:rPr kumimoji="1" lang="ja-JP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復興の目指すべき</a:t>
            </a:r>
            <a:endParaRPr kumimoji="1" lang="en-US" altLang="ja-JP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kumimoji="1" lang="ja-JP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モデルとなり得る！！</a:t>
            </a:r>
            <a:endParaRPr kumimoji="1" lang="ja-JP" alt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929058" y="3643314"/>
            <a:ext cx="1143008" cy="1000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02" name="Picture 2" descr="C:\Users\kana\AppData\Local\Microsoft\Windows\Temporary Internet Files\Content.IE5\9IY2FFE3\MC9004231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256"/>
            <a:ext cx="1485447" cy="148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kana\AppData\Local\Microsoft\Windows\Temporary Internet Files\Content.IE5\9IY2FFE3\MC9004384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5843606" cy="3127721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3713156"/>
          </a:xfrm>
        </p:spPr>
        <p:txBody>
          <a:bodyPr/>
          <a:lstStyle/>
          <a:p>
            <a:pPr algn="ctr">
              <a:buNone/>
            </a:pPr>
            <a:endParaRPr lang="en-US" altLang="ja-JP" dirty="0" smtClean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endParaRPr lang="en-US" altLang="ja-JP" dirty="0" smtClean="0"/>
          </a:p>
          <a:p>
            <a:pPr algn="ctr">
              <a:buNone/>
            </a:pPr>
            <a:r>
              <a:rPr lang="ja-JP" altLang="en-US" sz="4000" dirty="0" smtClean="0">
                <a:solidFill>
                  <a:schemeClr val="accent5">
                    <a:lumMod val="50000"/>
                  </a:schemeClr>
                </a:solidFill>
              </a:rPr>
              <a:t>ご清聴ありがとうございました</a:t>
            </a:r>
            <a:endParaRPr kumimoji="1" lang="ja-JP" alt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上矢印吹き出し 4"/>
          <p:cNvSpPr/>
          <p:nvPr/>
        </p:nvSpPr>
        <p:spPr>
          <a:xfrm>
            <a:off x="1571604" y="3143248"/>
            <a:ext cx="6357982" cy="2928958"/>
          </a:xfrm>
          <a:prstGeom prst="upArrowCallout">
            <a:avLst>
              <a:gd name="adj1" fmla="val 20603"/>
              <a:gd name="adj2" fmla="val 18844"/>
              <a:gd name="adj3" fmla="val 25000"/>
              <a:gd name="adj4" fmla="val 7069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642910" y="1785926"/>
            <a:ext cx="7286676" cy="135732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286412"/>
          </a:xfrm>
        </p:spPr>
        <p:txBody>
          <a:bodyPr/>
          <a:lstStyle/>
          <a:p>
            <a:pPr>
              <a:buNone/>
            </a:pPr>
            <a:endParaRPr kumimoji="1" lang="en-US" altLang="ja-JP" sz="3600" dirty="0" smtClean="0"/>
          </a:p>
          <a:p>
            <a:pPr>
              <a:buNone/>
            </a:pPr>
            <a:r>
              <a:rPr kumimoji="1" lang="ja-JP" altLang="en-US" sz="3600" dirty="0" smtClean="0"/>
              <a:t>そこで</a:t>
            </a:r>
            <a:endParaRPr kumimoji="1" lang="en-US" altLang="ja-JP" sz="3600" dirty="0" smtClean="0"/>
          </a:p>
          <a:p>
            <a:pPr algn="ctr">
              <a:buNone/>
            </a:pPr>
            <a:r>
              <a:rPr kumimoji="1" lang="ja-JP" altLang="en-US" sz="4800" dirty="0" smtClean="0">
                <a:solidFill>
                  <a:schemeClr val="accent2">
                    <a:lumMod val="25000"/>
                  </a:schemeClr>
                </a:solidFill>
              </a:rPr>
              <a:t>大洗町（茨城県東茨城郡）</a:t>
            </a:r>
            <a:endParaRPr kumimoji="1" lang="en-US" altLang="ja-JP" sz="48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buNone/>
            </a:pPr>
            <a:endParaRPr lang="en-US" altLang="ja-JP" dirty="0"/>
          </a:p>
          <a:p>
            <a:pPr algn="r">
              <a:buNone/>
            </a:pPr>
            <a:r>
              <a:rPr kumimoji="1" lang="ja-JP" altLang="en-US" sz="3600" dirty="0" smtClean="0"/>
              <a:t>を調査！</a:t>
            </a:r>
            <a:endParaRPr kumimoji="1" lang="en-US" altLang="ja-JP" sz="3600" dirty="0" smtClean="0"/>
          </a:p>
          <a:p>
            <a:pPr>
              <a:buNone/>
            </a:pPr>
            <a:r>
              <a:rPr kumimoji="1" lang="ja-JP" altLang="en-US" sz="3200" dirty="0" smtClean="0"/>
              <a:t>　　　　　・観光地として有名</a:t>
            </a:r>
            <a:endParaRPr kumimoji="1" lang="en-US" altLang="ja-JP" sz="3200" dirty="0" smtClean="0"/>
          </a:p>
          <a:p>
            <a:pPr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　　・風評被害のある沿岸地域</a:t>
            </a:r>
            <a:endParaRPr lang="en-US" altLang="ja-JP" sz="3200" dirty="0" smtClean="0"/>
          </a:p>
          <a:p>
            <a:pPr>
              <a:buNone/>
            </a:pPr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　　　・大洗の海は私たちに身近</a:t>
            </a:r>
            <a:endParaRPr kumimoji="1" lang="en-US" altLang="ja-JP" sz="3200" dirty="0" smtClean="0"/>
          </a:p>
        </p:txBody>
      </p:sp>
      <p:pic>
        <p:nvPicPr>
          <p:cNvPr id="36865" name="Picture 1" descr="C:\Users\kana\AppData\Local\Microsoft\Windows\Temporary Internet Files\Content.IE5\9IY2FFE3\MC900286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71942"/>
            <a:ext cx="1591970" cy="178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２．大洗町について</a:t>
            </a:r>
            <a:endParaRPr lang="ja-JP" altLang="ja-JP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600" dirty="0" smtClean="0"/>
              <a:t>茨城県太平洋岸の中央</a:t>
            </a:r>
            <a:endParaRPr lang="en-US" altLang="ja-JP" sz="3600" dirty="0" smtClean="0"/>
          </a:p>
          <a:p>
            <a:r>
              <a:rPr lang="ja-JP" altLang="en-US" sz="3600" dirty="0" smtClean="0"/>
              <a:t>温和な気候</a:t>
            </a:r>
            <a:endParaRPr lang="en-US" altLang="ja-JP" sz="3600" dirty="0" smtClean="0"/>
          </a:p>
          <a:p>
            <a:r>
              <a:rPr lang="ja-JP" altLang="en-US" sz="3600" dirty="0" smtClean="0"/>
              <a:t>人口　</a:t>
            </a:r>
            <a:r>
              <a:rPr lang="en-US" altLang="ja-JP" sz="3600" dirty="0" smtClean="0"/>
              <a:t>17,823</a:t>
            </a:r>
            <a:r>
              <a:rPr lang="ja-JP" altLang="en-US" sz="3600" dirty="0" smtClean="0"/>
              <a:t>人　</a:t>
            </a:r>
            <a:r>
              <a:rPr lang="en-US" altLang="ja-JP" sz="3600" dirty="0" smtClean="0"/>
              <a:t>(2012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日時点）</a:t>
            </a:r>
            <a:endParaRPr lang="en-US" altLang="ja-JP" sz="3600" dirty="0" smtClean="0"/>
          </a:p>
          <a:p>
            <a:endParaRPr lang="en-US" altLang="ja-JP" dirty="0" smtClean="0"/>
          </a:p>
          <a:p>
            <a:endParaRPr lang="ja-JP" altLang="ja-JP" dirty="0"/>
          </a:p>
        </p:txBody>
      </p:sp>
      <p:pic>
        <p:nvPicPr>
          <p:cNvPr id="6" name="図 5" descr=" 地図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473462"/>
            <a:ext cx="4071966" cy="3384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86380" y="585789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（出典：大洗町ホームページ）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na\Downloads\DSC05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3619526" cy="271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大洗町　震災による被害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4983179"/>
          </a:xfrm>
        </p:spPr>
        <p:txBody>
          <a:bodyPr/>
          <a:lstStyle/>
          <a:p>
            <a:r>
              <a:rPr lang="ja-JP" altLang="en-US" sz="3200" dirty="0" smtClean="0"/>
              <a:t>家屋全壊</a:t>
            </a:r>
            <a:r>
              <a:rPr lang="en-US" altLang="ja-JP" sz="3200" dirty="0" smtClean="0"/>
              <a:t>12</a:t>
            </a:r>
            <a:r>
              <a:rPr lang="ja-JP" altLang="en-US" sz="3200" dirty="0" smtClean="0"/>
              <a:t>件、半壊</a:t>
            </a:r>
            <a:r>
              <a:rPr lang="en-US" altLang="ja-JP" sz="3200" dirty="0" smtClean="0"/>
              <a:t>291</a:t>
            </a:r>
            <a:r>
              <a:rPr lang="ja-JP" altLang="en-US" sz="3200" dirty="0" smtClean="0"/>
              <a:t>件、一部損壊</a:t>
            </a:r>
            <a:r>
              <a:rPr lang="en-US" altLang="ja-JP" sz="3200" dirty="0" smtClean="0"/>
              <a:t>1285</a:t>
            </a:r>
            <a:r>
              <a:rPr lang="ja-JP" altLang="en-US" sz="3200" dirty="0" smtClean="0"/>
              <a:t>件</a:t>
            </a:r>
            <a:endParaRPr kumimoji="1" lang="en-US" altLang="ja-JP" sz="3200" dirty="0" smtClean="0"/>
          </a:p>
          <a:p>
            <a:r>
              <a:rPr kumimoji="1" lang="ja-JP" altLang="en-US" sz="3200" dirty="0" smtClean="0">
                <a:solidFill>
                  <a:schemeClr val="accent5">
                    <a:lumMod val="25000"/>
                  </a:schemeClr>
                </a:solidFill>
              </a:rPr>
              <a:t>震度</a:t>
            </a:r>
            <a:r>
              <a:rPr kumimoji="1" lang="en-US" altLang="ja-JP" sz="3200" dirty="0" smtClean="0">
                <a:solidFill>
                  <a:schemeClr val="accent5">
                    <a:lumMod val="25000"/>
                  </a:schemeClr>
                </a:solidFill>
              </a:rPr>
              <a:t>5</a:t>
            </a:r>
            <a:r>
              <a:rPr kumimoji="1" lang="ja-JP" altLang="en-US" sz="3200" dirty="0" smtClean="0">
                <a:solidFill>
                  <a:schemeClr val="accent5">
                    <a:lumMod val="25000"/>
                  </a:schemeClr>
                </a:solidFill>
              </a:rPr>
              <a:t>強</a:t>
            </a:r>
            <a:r>
              <a:rPr kumimoji="1" lang="ja-JP" altLang="en-US" sz="3200" dirty="0" smtClean="0"/>
              <a:t>を観測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津波</a:t>
            </a:r>
            <a:r>
              <a:rPr lang="ja-JP" altLang="en-US" sz="3200" dirty="0"/>
              <a:t>に</a:t>
            </a:r>
            <a:r>
              <a:rPr lang="ja-JP" altLang="en-US" sz="3200" dirty="0" smtClean="0"/>
              <a:t>より町域の約</a:t>
            </a:r>
            <a:r>
              <a:rPr lang="en-US" altLang="ja-JP" sz="3200" dirty="0" smtClean="0"/>
              <a:t>9</a:t>
            </a:r>
            <a:r>
              <a:rPr lang="ja-JP" altLang="en-US" sz="3200" dirty="0" smtClean="0"/>
              <a:t>％が浸水</a:t>
            </a:r>
            <a:endParaRPr lang="en-US" altLang="ja-JP" sz="3200" dirty="0" smtClean="0"/>
          </a:p>
          <a:p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人的被害は受けていない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4546" y="62865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（現地にて撮影）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596" y="5429264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（出典：東日本大震災大洗町の記録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　　　</a:t>
            </a:r>
            <a:r>
              <a:rPr kumimoji="1" lang="ja-JP" altLang="en-US" sz="2000" dirty="0" smtClean="0"/>
              <a:t>「されど、われらの海」）</a:t>
            </a:r>
            <a:endParaRPr kumimoji="1" lang="ja-JP" altLang="en-US" sz="2000" dirty="0"/>
          </a:p>
        </p:txBody>
      </p:sp>
      <p:pic>
        <p:nvPicPr>
          <p:cNvPr id="1026" name="Picture 2" descr="C:\Users\kana\Downloads\写真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３．大洗の観光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kumimoji="1" lang="ja-JP" altLang="en-US" sz="4000" b="1" dirty="0" smtClean="0">
                <a:solidFill>
                  <a:schemeClr val="accent5">
                    <a:lumMod val="25000"/>
                  </a:schemeClr>
                </a:solidFill>
              </a:rPr>
              <a:t>海</a:t>
            </a:r>
            <a:r>
              <a:rPr kumimoji="1" lang="ja-JP" altLang="en-US" b="1" dirty="0" smtClean="0"/>
              <a:t>　</a:t>
            </a:r>
            <a:endParaRPr kumimoji="1" lang="en-US" altLang="ja-JP" b="1" dirty="0" smtClean="0"/>
          </a:p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“ユニバーサルビーチ”</a:t>
            </a:r>
            <a:endParaRPr kumimoji="1" lang="en-US" altLang="ja-JP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 err="1" smtClean="0"/>
              <a:t>障がい</a:t>
            </a:r>
            <a:r>
              <a:rPr lang="ja-JP" altLang="en-US" dirty="0" smtClean="0"/>
              <a:t>者やお年寄りも楽しめるビーチ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海水浴、潮干狩り、マリンスポーツなど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kumimoji="1"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観光</a:t>
            </a:r>
            <a:r>
              <a:rPr kumimoji="1" lang="ja-JP" altLang="en-US" sz="3600" b="1" dirty="0" smtClean="0">
                <a:solidFill>
                  <a:schemeClr val="accent5">
                    <a:lumMod val="25000"/>
                  </a:schemeClr>
                </a:solidFill>
              </a:rPr>
              <a:t>施設</a:t>
            </a: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　</a:t>
            </a:r>
            <a:r>
              <a:rPr lang="ja-JP" altLang="en-US" sz="4000" b="1" dirty="0" smtClean="0">
                <a:solidFill>
                  <a:schemeClr val="accent5">
                    <a:lumMod val="25000"/>
                  </a:schemeClr>
                </a:solidFill>
              </a:rPr>
              <a:t>　　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大洗リゾートアウトレット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大洗マリンタワー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　　　　　　　　　大洗わくわく科学館　　など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左中かっこ 3"/>
          <p:cNvSpPr/>
          <p:nvPr/>
        </p:nvSpPr>
        <p:spPr>
          <a:xfrm>
            <a:off x="3214678" y="3786190"/>
            <a:ext cx="785818" cy="2143140"/>
          </a:xfrm>
          <a:prstGeom prst="leftBrace">
            <a:avLst>
              <a:gd name="adj1" fmla="val 20654"/>
              <a:gd name="adj2" fmla="val 1514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98" name="AutoShape 2" descr="data:image/jpeg;base64,/9j/4AAQSkZJRgABAQAAAQABAAD/2wCEAAkGBg8SEBAPEBQQEQ8VEA0PEBEODxAPDhAQExAVFBQQFRIXHCcfGBkjGhISHy8gIycpLS4tFR8xNTAqNSYrLCkBCQoKDgwOGg8PGColHB0sKTApKSk1LiwsKSo1LCwuLSosLyk1LCksLC0pLDUqKSwsLSksKSw0LDU1LCwsKSopMP/AABEIALgBEQMBIgACEQEDEQH/xAAbAAEAAQUBAAAAAAAAAAAAAAAABQECAwQGB//EAEAQAAIBAgIECQoEBQUBAAAAAAABAgMRBCEFEjFBBhZRUmFxgZLRExUiMlORoaOx0hQjQqIHcsHw8WKCg5PhM//EABoBAQADAQEBAAAAAAAAAAAAAAABAgMFBAb/xAAwEQACAQIDBgQGAgMAAAAAAAAAAQIDERJRUgQFEzFBkRUhcaEyYbHR4fAigQYUQv/aAAwDAQACEQMRAD8A9KAB7jyAAAAAAAAAAAAAAAAAAAAAAAAAAAAAAAAAAAAAAAAAAAAAAAAFwAIBaACQAAAADJh6DnJRW/a+Rb2ORJjBNeaKdv1ddzVxGiGs4PW6Ht/9M1UiyzgyPBRMqaFAAAAAAAAAAAAAAAAAAAAAAAAAAAAAAAAAAAAC4AEAtABIBJaNwMZLXmrrZFPZ1kaW4DhphKqeHoSn5aMWmnTnFLVaUnrWt8d5nUb5LqXgurJypoqm2mrx5Utj8DJhsFGm21fNb9yIzCaRlFqLa1XKPrJt2zTS5M2vczZxuPeq4ZKbc09WWslDWaTvZZuNnbddq72vzqeKbpqV2rX+Xqa2SWKxrYrSM5S9FuMVss7X6WaWm8fip4WrToOKrSjqxnJ6rSfrWa2StezysXA9WBWsY4ne5EcFdH1qOGjSrNaylJxinrakHshf3vtJcAlKysQ3cAAkgArCDbss2b1LRq/U+xeJDkkSlc0ASn4GnyfFlk9Gx3Nr4orjROFkcDJWoSi7Psa2MxlyAAAQAAAAAAAAAAAAAAAAAAAAAXAtAAAAARG6I0BRw7qSp3c5yblObTlZu+qrbFmSQFiblGioBFle9vMXAAJIAAAAKxi3kk2+jMyrB1Ob8UhdEm7gKFo629/TcbJSCskuhIqeZu7NUAC+MSCTBiaOtFrtXWiHaJ9yLGXjOxWUbkGCXqYaEtqXWsmR2Jwrg+WO5/0ZqpplHGxhABYqAAAAAAAAAAAAAAAAAAAAAAAAAAAAAAAAADNhcNrvoW1/0MJLYOnaC6c32lZOyLRVzJTpqKslZFwBgaAFYxuX2SIuTYtiis2V10WSZBJQAEkAxYmF4SXQ32rMyglEEGVUW8lm+jNk0qEZOzS9yNmlRjFWikuo0dWxVQuQKwdTmy9zMU4NZNNPpTR0xbUpRkrSSa6SqrZotwzmgbOOwfk5Zeq9ngaxsndXRk1YAAkgAAAAAAAAAAAAAAAAAAAAAF1Kk5Oy2/QtJfDUFGNt+99JWUrFkrmOjgIrb6T6dnuNlIAwbbNLWABVEEl7yRjLpyLQgwAAAAXKm2AUjG5njSXWKcLF5VsskUUUVAKlgAADWx+Gc4WVr3TVyJq4CpHNxy5VmT4NI1HHyKSgmcwCT0pglbykV/Ml9SMPRGWJXMWrMAAsVAAAAAAAAADAYAAAAAAAM2Ejeceu/uzJYisC/wAyPb9GSpjU5mkeQBVIOJmXKAAAAAAAFYxu7AGSjDf7jMUjGysVKMugACCQAAAAc7w20jjadDVwVKpUqzunUpxUvIx3y1drk75Zcr6HaEcUlFFZSwq5XhJw4wmCvGpJzrWuqNKznsycnsiuvsTPO9LfxXx1RtUdTDwztqpVKlumclb3RRyePwleE35eFWFSTbflozjOTe1+lm30msdyjsdOCu/NnNqbROTyJHE8I8bU9fEYiXQ61RR7qdjHR01ioO8a1Zf8s7e5s0jsuCv8N6+JUatduhh3Zxy/OqLljF+qul9iZvN06cbyskZRUpvyNTR38QMXBpVdWvHZ6SUKnZKK+qZ2VPS866oKEK9Dyk7zlWpSp+hTSk4Qk1ablkst2s9x0uh+C+DwqXkKUVL2klr1n/vea6lZF3CTRH4nDVaOybjrUpbHGtH0qck92aS6mzlz2inKX8Y2+f4PaqM1HzZpA47gjwxdRrDYl/m+rTqPLXfMl/r6d/Xt7ETg4OzIjJSV0AAULAAABgMAAAAA2KWBm8/VXTt9xl0fh0/TfUvE3zOU7eSLqJq0cAotO7bWexJG5GJRF8mZNtmiVg5WLXItBFhcAAAAF0I3YBRRb2GWnTadzIlYqVbLJAAFSwAAAAAAAABgxmBpVoOnVhGpTe2M4qUX2Pf0njXD/gV+CnGrRu8NUbUb5ulO1/Jt700m09uTT2XfthHcINB08Xh54epdRk4tSjbWjKMk017rdrPTs9d0pfLqY1qSnH5nnH8OOBMaiWNxMb07/kU5LKbT/wDrJb4prJb2r8l/USlLCqEYwglGEYxjGKyUYpWSXYitmVrVnVliZNOmoKyAAMi54Jwtw3ksfi4RySrzlG2VtZ66t3j0Dglpz8Th1KT/ADYPydXpdsp9q+KZwXDasp6Rxkls8s49yKg/jFm1wB0h5PFqm/VqxdN/zL0oP4Nf7juzhjop9UkcyMsNRrpc9OABzj1AAABg03pihn6XL+mXgU88UOd+2XgXwSyZnxYakboNLzxQ537ZeA88UOd+2XgMEsmOLDUjocA/QXW/qbBB4TTuGhe9TbuVOpt67GxxmwvPfcqeBhKlO/JmqrU7fEu5KorJkTxmwvPfcqeA4zYXnvuVPArwp6WTxqepdyUBF8ZsLz33KngOM2F577lTwJ4U9LHGp6l3JQEXxmwvPfcqeA4zYXnvuVPAcKeljjU9S7koZqG8heM2F577lTwMlLhThFe9R/8AXU8CHSnb4WSq1O/xLuTYIjjXg/afLqfaONeD9p8up9pTg1NL7F+PT1LuS4IjjXg/afLqfaONeD9p8up9o4NTS+w49PUu5LgiONeD9p8up9o414P2ny6n2jg1NL7Dj09S7kuCI414P2ny6n2jjXg/afLqfaODU0vsOPT1LuS4IjjXg/afLqfaONeD9p8up9o4NTS+w49PUu5LgiONeD9p8up9o414P2ny6n2jg1NL7Dj09S7kuQcpPE4vVTf4fCyTm08qmLcfRh0qnGV3/qlHmmvpfhnQhSfkZqVeVoUlKFRR15Za8rr1Yq8n0RLtFaawNCjCjGq3ZNylKnU1qk5PWnUlltlJtvrLxpTSvhdzOVam3bErepPSp8hoaX0nDD0KuIn6tODlbnP9Mettpdpj414P2ny6n2kLwhqYDGKEK1erGhF67p0oTj5Se5yk4t2WdkrZu/JZCjLEsUXb0JlWhbykr+qPGa1WUpSnJ3lKUpSfLKTu372zNo7EOFajUW2NWlL3TTO30zwP0W4r8LWqwnn66nUp9F04p+59hxM8DOFaNKW3Xgrq7TTlZSXKjvQmprk/7OY/J80/Q9pYNN6Yoc7l/TLwKeeKHO/bLwOVglkz2cWGpG6DV850ud+2XgCMEsieJDNHMy2vrZQu1W27JvN7Fcz09GVnshPtWr9ToynGPxNI46hKXJXNYEjDQFd7VGPXLwubEODUt84rqi39bGEtrox5yX1+htHZK0uUX++pDAn4cG4b5yfUorxM0dAUFt1n1y8DF7xorNmy3fWeRzQOrjoegv0Ltcn9WZY4CitkIdyJk950+kWards+skcfcqk/8HZxoxWyMV1RSL0ZvemUPf8ABdbszn7fk4tYeb2Rk+qMjIsDV5k+5LwOwctm3wBR70l0iXW7I6jkVo2t7OfdZctFV/Zy+B1gK+J1NKLeG09TOU8z1+Y/fHxK+Zq/Mfeh4nVAjxOrkvf7k+G0837fY5XzLX5n7oeI8y1+Z+6HidUUa/p/geJ1cl7/AHHhtLN+32OW8zV+Y+9DxMdfReIjGUvJydoylZON3ZXtt6DriD4VVMbCnGthGm6bbq0nCM/KQds0rXurbE1k3yEPedW3Jfv9m1DdNKpUjDFzzdl7LryOa0LpBYrWVKMteKTlB2uk3bWXKrkm9G1vZz7rOY4DuWHrVMXXhVhh40pwlUVOWrGUpR1VbfmrZJ2bVzZ4N8NYYSnVp1q2Lx0pV51IVKsYwcYOMbRWtNtZqTtszysUp71qKP8AJK519u/xhf7Djsik490nlf7+ZOPA1eZPuS8DWnUipqm2lUeyDym8r+rtIalwuk8Rj8VHEYlKphoww2FqLWpU6t4pyi02k0k2vRV9Z3vbPDwMr42nWlVo4b8RKeUqlRSi4q71rVnlG98732Gj3u7q0UZUv8Um6c51ZOLjyTsrv1flb6nROL3/ABKXO2WzPtV7kVpiKqShhIpa1ROVaSSvTw6dpNPdKT9Bdbe49EN5YnZw9/wfPz3dhV1L2/JyeG9OTq/pzjS/lvnPta9yRtnX+bqNkvJ07JJJKCVktxjloeg/0JdTkvoyy3nT6xZV7tqdGjlAdLLQFB7NddUvEwz4Nw3TkutJ+Bqt4UXmjN7vrLIgDXxGChOdOb9aDbXTlsfbZ9h0E+Dct04vri14mCegK62ar6peNjaO10Xykvp9TJ7LWj/y/wB9COBtT0XXW2Euxa30NadNramutNfU3jOMvhaZhKEo800bIAKlzrUrbMurIprZ2KsWPkj6kAAAAAAAAAAAAAAAAAAFEtvw6CoAALKcneSd73eVsrbrPeLPWvust+x3d8unL3AF5RSWzerX6C1wespZbLZ7Vne6/vchGDTfI3e1s72S29gBC8LKFWvh62GpK8pRpZtvOTqJxgu4222klblPHsXo+rSdpxlBu9teL1Zbrxe9dKdj34sdGOqo6sdVJJRcU4pLYrbCkoYjsbu3rLY4uDjeLd+dmny5njHBHR8pYmnWak6dKcKk5RVl6L1lBbrtx2N57Ntke1KV89vIY1hoXi1GKcbqNklq3te1upe5GQmMcKPPvDbntlTHayXJc+7Bq4PA6kqtRvWqVJ6zla1oLKnTS5Ir3tt7zaBdNpWzOc0m75AAEEgFEv75CoAAKXAKhrl+IABj8hDmx7qBeDfE8zHCsirABgbApqq999rdgABUAAAAAAAAAAAAAAAAAAAAAAAFEu3p2FQAAAAAAAAAAAAAAAAAAACgANj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9702" name="Picture 6" descr="http://www.wanpagu.sakura.ne.jp/summer/summer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2357454" cy="159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3786182" y="378619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アクアワールド大洗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0496" y="6072206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（出典：大洗町商工観光課ホームページ）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kana\Downloads\DSC051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357586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大洗の観光</a:t>
            </a:r>
            <a:endParaRPr kumimoji="1" lang="ja-JP" alt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3302009"/>
          </a:xfrm>
        </p:spPr>
        <p:txBody>
          <a:bodyPr/>
          <a:lstStyle/>
          <a:p>
            <a:r>
              <a:rPr kumimoji="1" lang="ja-JP" altLang="en-US" sz="4000" dirty="0" smtClean="0">
                <a:solidFill>
                  <a:schemeClr val="accent1">
                    <a:lumMod val="25000"/>
                  </a:schemeClr>
                </a:solidFill>
              </a:rPr>
              <a:t>特産品</a:t>
            </a:r>
            <a:endParaRPr kumimoji="1"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4000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accent1">
                    <a:lumMod val="25000"/>
                  </a:schemeClr>
                </a:solidFill>
              </a:rPr>
              <a:t>アクセス</a:t>
            </a:r>
            <a:endParaRPr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40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altLang="ja-JP" sz="4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>
                <a:solidFill>
                  <a:schemeClr val="accent1">
                    <a:lumMod val="25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1">
                    <a:lumMod val="25000"/>
                  </a:schemeClr>
                </a:solidFill>
              </a:rPr>
              <a:t>　　</a:t>
            </a:r>
            <a:endParaRPr kumimoji="1" lang="en-US" altLang="ja-JP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8926" y="157161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・は</a:t>
            </a:r>
            <a:r>
              <a:rPr kumimoji="1" lang="ja-JP" altLang="en-US" sz="3600" dirty="0" err="1" smtClean="0"/>
              <a:t>まぐり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・シラス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・あんこう　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34" y="435769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首都圏から、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北関東圏から</a:t>
            </a:r>
            <a:r>
              <a:rPr kumimoji="1" lang="ja-JP" altLang="en-US" sz="3600" dirty="0"/>
              <a:t>共に</a:t>
            </a:r>
            <a:r>
              <a:rPr lang="ja-JP" altLang="en-US" sz="3600" dirty="0" smtClean="0"/>
              <a:t>良好</a:t>
            </a:r>
            <a:endParaRPr kumimoji="1" lang="ja-JP" altLang="en-US" sz="3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5008" y="5786454"/>
            <a:ext cx="364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（大洗町内のポスター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　　　　現地調査より）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lue-dolphin">
  <a:themeElements>
    <a:clrScheme name="Office テーマ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blue-dolphin</Template>
  <TotalTime>4795</TotalTime>
  <Words>710</Words>
  <Application>Microsoft Office PowerPoint</Application>
  <PresentationFormat>画面に合わせる (4:3)</PresentationFormat>
  <Paragraphs>343</Paragraphs>
  <Slides>41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blue-dolphin</vt:lpstr>
      <vt:lpstr>沿岸地域の震災観光復興</vt:lpstr>
      <vt:lpstr>１．はじめに</vt:lpstr>
      <vt:lpstr>風評被害による観光における変化</vt:lpstr>
      <vt:lpstr>スライド 4</vt:lpstr>
      <vt:lpstr>スライド 5</vt:lpstr>
      <vt:lpstr>２．大洗町について</vt:lpstr>
      <vt:lpstr>大洗町　震災による被害</vt:lpstr>
      <vt:lpstr>３．大洗の観光</vt:lpstr>
      <vt:lpstr>大洗の観光</vt:lpstr>
      <vt:lpstr>スライド 10</vt:lpstr>
      <vt:lpstr>震災による観光産業における変化</vt:lpstr>
      <vt:lpstr>①海水浴客の変化　（インタビューより）</vt:lpstr>
      <vt:lpstr>観光客回復のための対策　（インタビューより）</vt:lpstr>
      <vt:lpstr>観光客回復のための対策　（インタビューより）</vt:lpstr>
      <vt:lpstr>観光客回復のための対策　（インタビューより）</vt:lpstr>
      <vt:lpstr>町役場へのインタビューのまとめ</vt:lpstr>
      <vt:lpstr>４．大洗町漁業の状況</vt:lpstr>
      <vt:lpstr>港の被災と復旧　（インタビューより）</vt:lpstr>
      <vt:lpstr>漁業の状況と対策（１）　（インタビューより）</vt:lpstr>
      <vt:lpstr>漁業の状況と対策（２）　（インタビューより）</vt:lpstr>
      <vt:lpstr>漁業の状況と対策（３）　（インタビューより）</vt:lpstr>
      <vt:lpstr>大洗港の様子</vt:lpstr>
      <vt:lpstr>５．宿泊施設における震災からの影響と対策</vt:lpstr>
      <vt:lpstr>宿泊施設における震災による影響</vt:lpstr>
      <vt:lpstr>宿泊客獲得のための対策　（インタビューより）</vt:lpstr>
      <vt:lpstr>宿泊客獲得のための対策　（インタビューより）</vt:lpstr>
      <vt:lpstr>宿泊客獲得のための対策</vt:lpstr>
      <vt:lpstr>2012年までの回復状況　（インタビューより）</vt:lpstr>
      <vt:lpstr>2012年までの回復状況　（インタビューより）</vt:lpstr>
      <vt:lpstr>宿泊施設の方々へのインタビューから</vt:lpstr>
      <vt:lpstr>宿泊施設の方々へのインタビューから</vt:lpstr>
      <vt:lpstr>６．その他の関連事業（１）</vt:lpstr>
      <vt:lpstr>その他の関連事業（２）</vt:lpstr>
      <vt:lpstr>その他の関連事業（３）</vt:lpstr>
      <vt:lpstr>ひたちなか市の事例</vt:lpstr>
      <vt:lpstr>スライド 36</vt:lpstr>
      <vt:lpstr>結論</vt:lpstr>
      <vt:lpstr>スライド 38</vt:lpstr>
      <vt:lpstr>スライド 39</vt:lpstr>
      <vt:lpstr>スライド 40</vt:lpstr>
      <vt:lpstr>スライド 41</vt:lpstr>
    </vt:vector>
  </TitlesOfParts>
  <Company>FJ-USER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沿岸地域の震災観光復興</dc:title>
  <dc:creator>kana</dc:creator>
  <cp:lastModifiedBy>kana</cp:lastModifiedBy>
  <cp:revision>180</cp:revision>
  <dcterms:created xsi:type="dcterms:W3CDTF">2012-11-14T14:49:08Z</dcterms:created>
  <dcterms:modified xsi:type="dcterms:W3CDTF">2012-11-22T05:30:39Z</dcterms:modified>
</cp:coreProperties>
</file>